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2" r:id="rId4"/>
    <p:sldId id="258" r:id="rId5"/>
    <p:sldId id="260" r:id="rId6"/>
    <p:sldId id="283" r:id="rId7"/>
    <p:sldId id="261" r:id="rId8"/>
    <p:sldId id="263" r:id="rId9"/>
    <p:sldId id="264" r:id="rId10"/>
    <p:sldId id="265" r:id="rId11"/>
    <p:sldId id="266" r:id="rId12"/>
    <p:sldId id="271" r:id="rId13"/>
    <p:sldId id="267" r:id="rId14"/>
    <p:sldId id="269" r:id="rId15"/>
    <p:sldId id="270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7E7"/>
    <a:srgbClr val="203864"/>
    <a:srgbClr val="2F5597"/>
    <a:srgbClr val="B00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8CACA48-62FF-4338-A5D0-E8F4514F7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72703F2D-87F8-475D-918E-350115363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697AAA29-3560-405D-ACA1-619B82288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E9C682C-E6C1-4928-A12F-F248CEE0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7D8382A-0E86-436C-A270-F8B19D2C8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981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BFC3AB1-7579-4F43-A98E-7ABCE34B5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4E5919AC-BAFA-49B1-B42E-55C646B22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29091F7-7127-4B25-9CD8-E5A75044E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B9D2BE3-5882-4D26-9020-72C69926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E700B757-5A3D-444F-B682-D34A8D3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750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F4166F6C-F1E5-4A93-86E7-9B5233E236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12BA0096-A0FE-48C9-ACC0-5754206DB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562EC26-ACDD-410A-B421-BEB44985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0A3B3A4-F100-4B75-AB57-57CF3634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E39C3B6-09FC-454A-B720-4127F026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459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200E81-9C95-4161-B2B1-C43E992F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C87E450-4026-4872-BB26-1C263E2DD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49734F1-FD03-4E41-94A8-A89C5AE6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0A7933A-7A2B-46C7-90D8-C281FED3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FC6B2724-885B-4756-AE82-0ECD8274B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758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66A978E-FF04-4382-90C7-F2DE2BCF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AFDF9FED-AD8C-459D-A403-9E521641E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0EE59F3-4A4D-4330-A6DD-5B8345296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47DACDD-A441-403D-B1C7-B6C5BAA2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2EE23FCB-4405-42E0-AF51-471DDC98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8184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504F00-E754-4FD2-83CF-F1CF3A87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C0868B15-69A7-48E9-A178-1BDFD3E62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220EA9E6-C5DE-4A93-B5FC-9BC67BA34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529181B9-AB29-4249-A638-85E4A4CD5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7C2A573-25B4-4B04-80DB-DD11322B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4C0EC52F-3E68-455D-895D-087E33BB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77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90B238-10F0-4F7C-98E3-86A865E7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F246F3A1-21B2-4320-BB8A-13A6F8F36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6F93698E-E574-4576-8ABA-1AFAD8810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95A25F9A-7EC3-40F1-B6F0-FE51F607B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3B4AB74E-9FB4-46F8-B25F-3B870559D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595DDC15-3476-46A0-B76E-DF9DD2A4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02619231-8188-4988-9744-77D3CBE3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7A9B2057-D77F-48EA-94EE-B74DEE242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4865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B8DEBC-9F18-4AF5-B8C6-2E7C6C23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E17E1478-2606-462E-88B5-48E30A09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C43213F5-C125-4B49-81DB-07C5F9E0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5C774F65-9560-4D25-A30B-4970E5E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42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0C238BC1-FE42-40DA-99D4-0A9E945F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B34E684A-DB8E-4D84-A93A-8F32A09AD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13077441-3409-4991-995B-D3901912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059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A467337-CDEF-40D2-A565-9CB2223EE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2574A9DF-70A2-4626-B5D2-0988E39FA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3EDD57BA-E039-4F9C-8A2F-507768A9D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43CD3192-6823-4AD6-A620-06D866955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420EA3D-71CF-40A5-ABD5-ED9BD1DB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6E11F53C-D75C-44F5-8ADF-AB74FC95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0060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BC03921-DAC4-4D77-A51B-5FCFE7186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14EE5282-208F-4B41-9435-A6CD589EA5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B92C324A-0679-474A-9028-DE784AEC1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42F4AB8E-F14B-48B9-99C1-316192752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3EE49DB6-8DB1-425B-89D8-503D5C09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28AB51AB-9A5E-4674-97F7-641F7BD56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024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62194D92-3B60-4DA3-8C5E-2594B03B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6B90C9A0-122A-4C19-8BAB-FCD8690B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44C307D-D9EF-4143-A017-068664087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56D908E-C315-4880-A784-21B383BD0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2AFB6B84-ADCD-4F38-A224-6880F9613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24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9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9.png"/><Relationship Id="rId5" Type="http://schemas.openxmlformats.org/officeDocument/2006/relationships/image" Target="../media/image42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4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9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hyperlink" Target="http://monkeyshealthcare.azurewebsites.net/html/hom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9.png"/><Relationship Id="rId15" Type="http://schemas.openxmlformats.org/officeDocument/2006/relationships/image" Target="../media/image32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5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.jp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26" y="2027773"/>
            <a:ext cx="7874547" cy="28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0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DB351C26-3A91-44C1-93E9-995C4FE351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7" name="CaixaDeTexto 9">
            <a:extLst>
              <a:ext uri="{FF2B5EF4-FFF2-40B4-BE49-F238E27FC236}">
                <a16:creationId xmlns:a16="http://schemas.microsoft.com/office/drawing/2014/main" xmlns="" id="{0B2457C0-F56C-4963-A732-8F2383BDCF7B}"/>
              </a:ext>
            </a:extLst>
          </p:cNvPr>
          <p:cNvSpPr txBox="1"/>
          <p:nvPr/>
        </p:nvSpPr>
        <p:spPr>
          <a:xfrm>
            <a:off x="3555888" y="8555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SPRINT BACKLOG</a:t>
            </a:r>
            <a:endParaRPr lang="pt-BR" sz="2400" b="1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019079"/>
              </p:ext>
            </p:extLst>
          </p:nvPr>
        </p:nvGraphicFramePr>
        <p:xfrm>
          <a:off x="1105618" y="769192"/>
          <a:ext cx="9722308" cy="57674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58623">
                  <a:extLst>
                    <a:ext uri="{9D8B030D-6E8A-4147-A177-3AD203B41FA5}">
                      <a16:colId xmlns:a16="http://schemas.microsoft.com/office/drawing/2014/main" xmlns="" val="2999177341"/>
                    </a:ext>
                  </a:extLst>
                </a:gridCol>
                <a:gridCol w="1737648">
                  <a:extLst>
                    <a:ext uri="{9D8B030D-6E8A-4147-A177-3AD203B41FA5}">
                      <a16:colId xmlns:a16="http://schemas.microsoft.com/office/drawing/2014/main" xmlns="" val="3324298884"/>
                    </a:ext>
                  </a:extLst>
                </a:gridCol>
                <a:gridCol w="3058623">
                  <a:extLst>
                    <a:ext uri="{9D8B030D-6E8A-4147-A177-3AD203B41FA5}">
                      <a16:colId xmlns:a16="http://schemas.microsoft.com/office/drawing/2014/main" xmlns="" val="648185979"/>
                    </a:ext>
                  </a:extLst>
                </a:gridCol>
                <a:gridCol w="1867414">
                  <a:extLst>
                    <a:ext uri="{9D8B030D-6E8A-4147-A177-3AD203B41FA5}">
                      <a16:colId xmlns:a16="http://schemas.microsoft.com/office/drawing/2014/main" xmlns="" val="3146718014"/>
                    </a:ext>
                  </a:extLst>
                </a:gridCol>
              </a:tblGrid>
              <a:tr h="246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Atividade</a:t>
                      </a:r>
                      <a:endParaRPr lang="pt-B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Prioridade</a:t>
                      </a:r>
                      <a:endParaRPr lang="pt-B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Tarefa</a:t>
                      </a:r>
                      <a:endParaRPr lang="pt-B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Status</a:t>
                      </a:r>
                      <a:endParaRPr lang="pt-B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7770829"/>
                  </a:ext>
                </a:extLst>
              </a:tr>
              <a:tr h="246652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Medir temperatura e umidade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DD7E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Configurar </a:t>
                      </a:r>
                      <a:r>
                        <a:rPr lang="pt-BR" sz="1500" b="1" dirty="0" err="1">
                          <a:solidFill>
                            <a:schemeClr val="tx1"/>
                          </a:solidFill>
                          <a:effectLst/>
                        </a:rPr>
                        <a:t>Arduino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68888215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Instalar DHT11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59068635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Capturar dados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3687956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Armazenar dados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4934871"/>
                  </a:ext>
                </a:extLst>
              </a:tr>
              <a:tr h="504762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Monitorar temperatura e umidade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Planejar as telas necessárias do projeto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7830053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Design e criação da página web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6475388"/>
                  </a:ext>
                </a:extLst>
              </a:tr>
              <a:tr h="5047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Configurar API para criação de gráficos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1250104"/>
                  </a:ext>
                </a:extLst>
              </a:tr>
              <a:tr h="504762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Segurança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DD7EE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Alta</a:t>
                      </a:r>
                    </a:p>
                  </a:txBody>
                  <a:tcPr marL="52579" marR="52579" marT="0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Criar módulo de login e cadastros de monitores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2316850"/>
                  </a:ext>
                </a:extLst>
              </a:tr>
              <a:tr h="5047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Criar módulo de edição de informações de cadastros e senhas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3422311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Criar limitação às páginas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69591759"/>
                  </a:ext>
                </a:extLst>
              </a:tr>
              <a:tr h="504762"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Armazenamento de dados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Médio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Desenvolver Arquitetura Conceitual, Lógica e Física do banco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192031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Modelar o banco do projeto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72354532"/>
                  </a:ext>
                </a:extLst>
              </a:tr>
              <a:tr h="5047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Configurar conta Azure para armazenamento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69877032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Criar banco de dados local MySQL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433199"/>
                  </a:ext>
                </a:extLst>
              </a:tr>
              <a:tr h="5047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Interligação do banco de dados com a aplicação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495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76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55155947-F9EF-4A31-91F7-4EA1AB1323E0}"/>
              </a:ext>
            </a:extLst>
          </p:cNvPr>
          <p:cNvSpPr txBox="1"/>
          <p:nvPr/>
        </p:nvSpPr>
        <p:spPr>
          <a:xfrm>
            <a:off x="2970933" y="4386453"/>
            <a:ext cx="63345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Desenvolvimento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E522683E-9611-4722-A643-B12BF2DDD7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48" y="1332773"/>
            <a:ext cx="7882703" cy="2445402"/>
          </a:xfrm>
          <a:prstGeom prst="rect">
            <a:avLst/>
          </a:prstGeom>
          <a:effectLst>
            <a:outerShdw blurRad="101600" sx="101000" sy="101000" algn="ctr" rotWithShape="0">
              <a:schemeClr val="bg1">
                <a:lumMod val="95000"/>
                <a:alpha val="9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7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97EEF884-9A8B-4838-8AC7-A0A10CA979EF}"/>
              </a:ext>
            </a:extLst>
          </p:cNvPr>
          <p:cNvGrpSpPr/>
          <p:nvPr/>
        </p:nvGrpSpPr>
        <p:grpSpPr>
          <a:xfrm>
            <a:off x="1025907" y="1803399"/>
            <a:ext cx="10140187" cy="4511834"/>
            <a:chOff x="790415" y="521027"/>
            <a:chExt cx="10140187" cy="4511834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xmlns="" id="{B48A7B8D-42C8-4FA7-9462-EB4318F132B3}"/>
                </a:ext>
              </a:extLst>
            </p:cNvPr>
            <p:cNvGrpSpPr/>
            <p:nvPr/>
          </p:nvGrpSpPr>
          <p:grpSpPr>
            <a:xfrm>
              <a:off x="790415" y="521027"/>
              <a:ext cx="8353588" cy="4511834"/>
              <a:chOff x="1066799" y="831273"/>
              <a:chExt cx="10030692" cy="5224098"/>
            </a:xfrm>
          </p:grpSpPr>
          <p:grpSp>
            <p:nvGrpSpPr>
              <p:cNvPr id="12" name="Grupo 87">
                <a:extLst>
                  <a:ext uri="{FF2B5EF4-FFF2-40B4-BE49-F238E27FC236}">
                    <a16:creationId xmlns:a16="http://schemas.microsoft.com/office/drawing/2014/main" xmlns="" id="{CEC1E921-217D-4EF4-9FB8-CF3780516D3B}"/>
                  </a:ext>
                </a:extLst>
              </p:cNvPr>
              <p:cNvGrpSpPr/>
              <p:nvPr/>
            </p:nvGrpSpPr>
            <p:grpSpPr>
              <a:xfrm>
                <a:off x="1398174" y="1260764"/>
                <a:ext cx="2758191" cy="1376896"/>
                <a:chOff x="1605993" y="1577778"/>
                <a:chExt cx="3775053" cy="1780319"/>
              </a:xfrm>
            </p:grpSpPr>
            <p:pic>
              <p:nvPicPr>
                <p:cNvPr id="30" name="Picture 8" descr="Resultado de imagem para arduino uno icon">
                  <a:extLst>
                    <a:ext uri="{FF2B5EF4-FFF2-40B4-BE49-F238E27FC236}">
                      <a16:creationId xmlns:a16="http://schemas.microsoft.com/office/drawing/2014/main" xmlns="" id="{D9FAD0CA-1FF0-4E21-98A7-E99EC396BF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05993" y="1577778"/>
                  <a:ext cx="2219033" cy="1571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10" descr="Resultado de imagem para dht11 icon">
                  <a:extLst>
                    <a:ext uri="{FF2B5EF4-FFF2-40B4-BE49-F238E27FC236}">
                      <a16:creationId xmlns:a16="http://schemas.microsoft.com/office/drawing/2014/main" xmlns="" id="{0BA3FD8A-0D22-4803-9E1C-21C7AFA057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769368">
                  <a:off x="4241764" y="1688187"/>
                  <a:ext cx="1139282" cy="11392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2" name="Conector reto 31">
                  <a:extLst>
                    <a:ext uri="{FF2B5EF4-FFF2-40B4-BE49-F238E27FC236}">
                      <a16:creationId xmlns:a16="http://schemas.microsoft.com/office/drawing/2014/main" xmlns="" id="{5A4E9646-CFCB-4659-A5AA-2B8B466DD831}"/>
                    </a:ext>
                  </a:extLst>
                </p:cNvPr>
                <p:cNvCxnSpPr/>
                <p:nvPr/>
              </p:nvCxnSpPr>
              <p:spPr>
                <a:xfrm rot="5400000">
                  <a:off x="2864948" y="3120120"/>
                  <a:ext cx="108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reto 32">
                  <a:extLst>
                    <a:ext uri="{FF2B5EF4-FFF2-40B4-BE49-F238E27FC236}">
                      <a16:creationId xmlns:a16="http://schemas.microsoft.com/office/drawing/2014/main" xmlns="" id="{95216BD7-90EB-40A3-BB59-F2448BD1A7CF}"/>
                    </a:ext>
                  </a:extLst>
                </p:cNvPr>
                <p:cNvCxnSpPr/>
                <p:nvPr/>
              </p:nvCxnSpPr>
              <p:spPr>
                <a:xfrm rot="10800000">
                  <a:off x="2921046" y="3157132"/>
                  <a:ext cx="972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ector reto 33">
                  <a:extLst>
                    <a:ext uri="{FF2B5EF4-FFF2-40B4-BE49-F238E27FC236}">
                      <a16:creationId xmlns:a16="http://schemas.microsoft.com/office/drawing/2014/main" xmlns="" id="{68987147-26B2-4AA1-869F-F1D3F3F7B73B}"/>
                    </a:ext>
                  </a:extLst>
                </p:cNvPr>
                <p:cNvCxnSpPr/>
                <p:nvPr/>
              </p:nvCxnSpPr>
              <p:spPr>
                <a:xfrm rot="5400000">
                  <a:off x="3358179" y="2630209"/>
                  <a:ext cx="1044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to 34">
                  <a:extLst>
                    <a:ext uri="{FF2B5EF4-FFF2-40B4-BE49-F238E27FC236}">
                      <a16:creationId xmlns:a16="http://schemas.microsoft.com/office/drawing/2014/main" xmlns="" id="{102C3064-6C59-499E-A6A2-1CB8F2380E75}"/>
                    </a:ext>
                  </a:extLst>
                </p:cNvPr>
                <p:cNvCxnSpPr/>
                <p:nvPr/>
              </p:nvCxnSpPr>
              <p:spPr>
                <a:xfrm rot="10800000">
                  <a:off x="3867903" y="2109706"/>
                  <a:ext cx="324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Multiplicar 44">
                  <a:extLst>
                    <a:ext uri="{FF2B5EF4-FFF2-40B4-BE49-F238E27FC236}">
                      <a16:creationId xmlns:a16="http://schemas.microsoft.com/office/drawing/2014/main" xmlns="" id="{2F4C947F-7D2D-471E-B5E4-A83FBEB1628C}"/>
                    </a:ext>
                  </a:extLst>
                </p:cNvPr>
                <p:cNvSpPr/>
                <p:nvPr/>
              </p:nvSpPr>
              <p:spPr>
                <a:xfrm rot="5400000">
                  <a:off x="4231297" y="2255287"/>
                  <a:ext cx="143301" cy="170597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cxnSp>
              <p:nvCxnSpPr>
                <p:cNvPr id="37" name="Conector reto 36">
                  <a:extLst>
                    <a:ext uri="{FF2B5EF4-FFF2-40B4-BE49-F238E27FC236}">
                      <a16:creationId xmlns:a16="http://schemas.microsoft.com/office/drawing/2014/main" xmlns="" id="{24773872-6D84-46F7-84A9-029334798CF7}"/>
                    </a:ext>
                  </a:extLst>
                </p:cNvPr>
                <p:cNvCxnSpPr/>
                <p:nvPr/>
              </p:nvCxnSpPr>
              <p:spPr>
                <a:xfrm rot="5400000">
                  <a:off x="3204017" y="3161060"/>
                  <a:ext cx="180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to 37">
                  <a:extLst>
                    <a:ext uri="{FF2B5EF4-FFF2-40B4-BE49-F238E27FC236}">
                      <a16:creationId xmlns:a16="http://schemas.microsoft.com/office/drawing/2014/main" xmlns="" id="{6F67DA1C-E13F-4FB8-87E0-11009FE285D5}"/>
                    </a:ext>
                  </a:extLst>
                </p:cNvPr>
                <p:cNvCxnSpPr/>
                <p:nvPr/>
              </p:nvCxnSpPr>
              <p:spPr>
                <a:xfrm rot="10800000">
                  <a:off x="3288759" y="3240779"/>
                  <a:ext cx="720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>
                  <a:extLst>
                    <a:ext uri="{FF2B5EF4-FFF2-40B4-BE49-F238E27FC236}">
                      <a16:creationId xmlns:a16="http://schemas.microsoft.com/office/drawing/2014/main" xmlns="" id="{BA1BD42A-189B-4801-B882-9005859B5E60}"/>
                    </a:ext>
                  </a:extLst>
                </p:cNvPr>
                <p:cNvCxnSpPr/>
                <p:nvPr/>
              </p:nvCxnSpPr>
              <p:spPr>
                <a:xfrm rot="5400000">
                  <a:off x="3475428" y="2733264"/>
                  <a:ext cx="1044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>
                  <a:extLst>
                    <a:ext uri="{FF2B5EF4-FFF2-40B4-BE49-F238E27FC236}">
                      <a16:creationId xmlns:a16="http://schemas.microsoft.com/office/drawing/2014/main" xmlns="" id="{BDC01E1C-FD42-45BD-8728-6A23D56E69A7}"/>
                    </a:ext>
                  </a:extLst>
                </p:cNvPr>
                <p:cNvCxnSpPr/>
                <p:nvPr/>
              </p:nvCxnSpPr>
              <p:spPr>
                <a:xfrm rot="10800000">
                  <a:off x="3999340" y="2226105"/>
                  <a:ext cx="216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>
                  <a:extLst>
                    <a:ext uri="{FF2B5EF4-FFF2-40B4-BE49-F238E27FC236}">
                      <a16:creationId xmlns:a16="http://schemas.microsoft.com/office/drawing/2014/main" xmlns="" id="{F8C339AE-D521-41E4-9E4E-63DC2658E7CC}"/>
                    </a:ext>
                  </a:extLst>
                </p:cNvPr>
                <p:cNvCxnSpPr/>
                <p:nvPr/>
              </p:nvCxnSpPr>
              <p:spPr>
                <a:xfrm rot="5400000">
                  <a:off x="2925466" y="3195331"/>
                  <a:ext cx="288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ctor reto 41">
                  <a:extLst>
                    <a:ext uri="{FF2B5EF4-FFF2-40B4-BE49-F238E27FC236}">
                      <a16:creationId xmlns:a16="http://schemas.microsoft.com/office/drawing/2014/main" xmlns="" id="{07F924D1-5421-4401-BD24-7F06496AAB98}"/>
                    </a:ext>
                  </a:extLst>
                </p:cNvPr>
                <p:cNvCxnSpPr/>
                <p:nvPr/>
              </p:nvCxnSpPr>
              <p:spPr>
                <a:xfrm rot="10800000">
                  <a:off x="3055818" y="3336114"/>
                  <a:ext cx="1080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xmlns="" id="{C7B41889-52D2-41C5-99F1-757CD104B702}"/>
                    </a:ext>
                  </a:extLst>
                </p:cNvPr>
                <p:cNvCxnSpPr/>
                <p:nvPr/>
              </p:nvCxnSpPr>
              <p:spPr>
                <a:xfrm rot="5400000">
                  <a:off x="3672951" y="2907303"/>
                  <a:ext cx="900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reto 43">
                  <a:extLst>
                    <a:ext uri="{FF2B5EF4-FFF2-40B4-BE49-F238E27FC236}">
                      <a16:creationId xmlns:a16="http://schemas.microsoft.com/office/drawing/2014/main" xmlns="" id="{B5C4E047-C64C-40AE-A1F7-4C3B843884BE}"/>
                    </a:ext>
                  </a:extLst>
                </p:cNvPr>
                <p:cNvCxnSpPr/>
                <p:nvPr/>
              </p:nvCxnSpPr>
              <p:spPr>
                <a:xfrm rot="10800000">
                  <a:off x="4109931" y="2458800"/>
                  <a:ext cx="144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xmlns="" id="{925E24A3-871C-4446-B20E-C5F12CA29FC4}"/>
                  </a:ext>
                </a:extLst>
              </p:cNvPr>
              <p:cNvSpPr/>
              <p:nvPr/>
            </p:nvSpPr>
            <p:spPr>
              <a:xfrm>
                <a:off x="1066799" y="2632364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400" b="1" dirty="0"/>
                  <a:t>1</a:t>
                </a:r>
                <a:endParaRPr lang="pt-BR" b="1" dirty="0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xmlns="" id="{A4245C1D-7F91-4419-AAB6-F3AE280AF2F6}"/>
                  </a:ext>
                </a:extLst>
              </p:cNvPr>
              <p:cNvSpPr/>
              <p:nvPr/>
            </p:nvSpPr>
            <p:spPr>
              <a:xfrm>
                <a:off x="6456218" y="5250873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400" b="1" dirty="0"/>
                  <a:t>4</a:t>
                </a:r>
                <a:endParaRPr lang="pt-BR" b="1" dirty="0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xmlns="" id="{D3927682-ECFB-4272-8A35-BD01CE60D0EF}"/>
                  </a:ext>
                </a:extLst>
              </p:cNvPr>
              <p:cNvSpPr/>
              <p:nvPr/>
            </p:nvSpPr>
            <p:spPr>
              <a:xfrm>
                <a:off x="8556336" y="831273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400" b="1" dirty="0"/>
                  <a:t>3</a:t>
                </a:r>
                <a:endParaRPr lang="pt-BR" b="1" dirty="0"/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xmlns="" id="{7AF78F25-349D-4D30-A672-E6F94B78B4C3}"/>
                  </a:ext>
                </a:extLst>
              </p:cNvPr>
              <p:cNvSpPr/>
              <p:nvPr/>
            </p:nvSpPr>
            <p:spPr>
              <a:xfrm>
                <a:off x="2539999" y="5056909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400" b="1" dirty="0"/>
                  <a:t>2</a:t>
                </a:r>
              </a:p>
            </p:txBody>
          </p:sp>
          <p:sp>
            <p:nvSpPr>
              <p:cNvPr id="17" name="CaixaDeTexto 57">
                <a:extLst>
                  <a:ext uri="{FF2B5EF4-FFF2-40B4-BE49-F238E27FC236}">
                    <a16:creationId xmlns:a16="http://schemas.microsoft.com/office/drawing/2014/main" xmlns="" id="{732A1008-8B4D-4FFD-A889-796667A42943}"/>
                  </a:ext>
                </a:extLst>
              </p:cNvPr>
              <p:cNvSpPr txBox="1"/>
              <p:nvPr/>
            </p:nvSpPr>
            <p:spPr>
              <a:xfrm>
                <a:off x="2133602" y="2770910"/>
                <a:ext cx="1842654" cy="1200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1400" dirty="0"/>
                  <a:t>Conecta o </a:t>
                </a:r>
                <a:r>
                  <a:rPr lang="pt-BR" sz="1400" dirty="0" err="1"/>
                  <a:t>arduino</a:t>
                </a:r>
                <a:r>
                  <a:rPr lang="pt-BR" sz="1400" dirty="0"/>
                  <a:t> a uma porta USB do seu computador</a:t>
                </a:r>
              </a:p>
            </p:txBody>
          </p:sp>
          <p:cxnSp>
            <p:nvCxnSpPr>
              <p:cNvPr id="18" name="Conector angulado 23">
                <a:extLst>
                  <a:ext uri="{FF2B5EF4-FFF2-40B4-BE49-F238E27FC236}">
                    <a16:creationId xmlns:a16="http://schemas.microsoft.com/office/drawing/2014/main" xmlns="" id="{10944FE8-71D2-429A-B8C7-1EFB6950D245}"/>
                  </a:ext>
                </a:extLst>
              </p:cNvPr>
              <p:cNvCxnSpPr/>
              <p:nvPr/>
            </p:nvCxnSpPr>
            <p:spPr>
              <a:xfrm rot="16200000" flipH="1">
                <a:off x="1603221" y="3139042"/>
                <a:ext cx="1404000" cy="104400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9" name="Imagem 18">
                <a:extLst>
                  <a:ext uri="{FF2B5EF4-FFF2-40B4-BE49-F238E27FC236}">
                    <a16:creationId xmlns:a16="http://schemas.microsoft.com/office/drawing/2014/main" xmlns="" id="{FBD2BE67-2B10-4B2B-8EB0-52A27F32E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7322" y="3964862"/>
                <a:ext cx="1464856" cy="1464856"/>
              </a:xfrm>
              <a:prstGeom prst="rect">
                <a:avLst/>
              </a:prstGeom>
            </p:spPr>
          </p:pic>
          <p:sp>
            <p:nvSpPr>
              <p:cNvPr id="20" name="CaixaDeTexto 60">
                <a:extLst>
                  <a:ext uri="{FF2B5EF4-FFF2-40B4-BE49-F238E27FC236}">
                    <a16:creationId xmlns:a16="http://schemas.microsoft.com/office/drawing/2014/main" xmlns="" id="{87E30178-8DEC-4F70-BD2A-4D946D8A70B7}"/>
                  </a:ext>
                </a:extLst>
              </p:cNvPr>
              <p:cNvSpPr txBox="1"/>
              <p:nvPr/>
            </p:nvSpPr>
            <p:spPr>
              <a:xfrm>
                <a:off x="6012879" y="3158857"/>
                <a:ext cx="2543456" cy="1104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1400" dirty="0"/>
                  <a:t>A partir de um Software os dados são coletados e enviado para a nuvem via servidor </a:t>
                </a:r>
                <a:r>
                  <a:rPr lang="pt-BR" sz="1400" dirty="0" err="1"/>
                  <a:t>Nodejs</a:t>
                </a:r>
                <a:r>
                  <a:rPr lang="pt-BR" sz="1400" dirty="0"/>
                  <a:t>.</a:t>
                </a:r>
              </a:p>
            </p:txBody>
          </p:sp>
          <p:cxnSp>
            <p:nvCxnSpPr>
              <p:cNvPr id="21" name="Conector angulado 23">
                <a:extLst>
                  <a:ext uri="{FF2B5EF4-FFF2-40B4-BE49-F238E27FC236}">
                    <a16:creationId xmlns:a16="http://schemas.microsoft.com/office/drawing/2014/main" xmlns="" id="{D8BD81C4-0669-4254-9B83-10BA435EB202}"/>
                  </a:ext>
                </a:extLst>
              </p:cNvPr>
              <p:cNvCxnSpPr/>
              <p:nvPr/>
            </p:nvCxnSpPr>
            <p:spPr>
              <a:xfrm flipV="1">
                <a:off x="4947227" y="2520328"/>
                <a:ext cx="684000" cy="1836000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ector angulado 23">
                <a:extLst>
                  <a:ext uri="{FF2B5EF4-FFF2-40B4-BE49-F238E27FC236}">
                    <a16:creationId xmlns:a16="http://schemas.microsoft.com/office/drawing/2014/main" xmlns="" id="{342A8D01-0925-4D68-A5AE-9C08A0584302}"/>
                  </a:ext>
                </a:extLst>
              </p:cNvPr>
              <p:cNvCxnSpPr/>
              <p:nvPr/>
            </p:nvCxnSpPr>
            <p:spPr>
              <a:xfrm rot="16200000" flipH="1">
                <a:off x="8588408" y="2637279"/>
                <a:ext cx="1584000" cy="900000"/>
              </a:xfrm>
              <a:prstGeom prst="bentConnector3">
                <a:avLst>
                  <a:gd name="adj1" fmla="val 666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3" name="Grupo 122">
                <a:extLst>
                  <a:ext uri="{FF2B5EF4-FFF2-40B4-BE49-F238E27FC236}">
                    <a16:creationId xmlns:a16="http://schemas.microsoft.com/office/drawing/2014/main" xmlns="" id="{45A51244-5DD5-40D1-AEF2-E234BB35E61A}"/>
                  </a:ext>
                </a:extLst>
              </p:cNvPr>
              <p:cNvGrpSpPr/>
              <p:nvPr/>
            </p:nvGrpSpPr>
            <p:grpSpPr>
              <a:xfrm>
                <a:off x="9116291" y="4225636"/>
                <a:ext cx="1981200" cy="1773381"/>
                <a:chOff x="8839200" y="4100945"/>
                <a:chExt cx="1981200" cy="1773381"/>
              </a:xfrm>
            </p:grpSpPr>
            <p:grpSp>
              <p:nvGrpSpPr>
                <p:cNvPr id="26" name="Grupo 120">
                  <a:extLst>
                    <a:ext uri="{FF2B5EF4-FFF2-40B4-BE49-F238E27FC236}">
                      <a16:creationId xmlns:a16="http://schemas.microsoft.com/office/drawing/2014/main" xmlns="" id="{86478B10-48D6-46F9-B3C0-1329BAC9E7CB}"/>
                    </a:ext>
                  </a:extLst>
                </p:cNvPr>
                <p:cNvGrpSpPr/>
                <p:nvPr/>
              </p:nvGrpSpPr>
              <p:grpSpPr>
                <a:xfrm>
                  <a:off x="8839200" y="4100945"/>
                  <a:ext cx="1981200" cy="1773381"/>
                  <a:chOff x="7805918" y="1548397"/>
                  <a:chExt cx="810491" cy="690826"/>
                </a:xfrm>
              </p:grpSpPr>
              <p:pic>
                <p:nvPicPr>
                  <p:cNvPr id="28" name="Picture 2" descr="Resultado de imagem para BANCO DE DADOS ICON">
                    <a:extLst>
                      <a:ext uri="{FF2B5EF4-FFF2-40B4-BE49-F238E27FC236}">
                        <a16:creationId xmlns:a16="http://schemas.microsoft.com/office/drawing/2014/main" xmlns="" id="{FE25C0FF-BC0C-49A5-9E42-3680F47EA8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010" r="21789" b="-5203"/>
                  <a:stretch/>
                </p:blipFill>
                <p:spPr bwMode="auto">
                  <a:xfrm>
                    <a:off x="7805918" y="1548397"/>
                    <a:ext cx="621599" cy="68864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9" name="Picture 6" descr="Imagem relacionada">
                    <a:extLst>
                      <a:ext uri="{FF2B5EF4-FFF2-40B4-BE49-F238E27FC236}">
                        <a16:creationId xmlns:a16="http://schemas.microsoft.com/office/drawing/2014/main" xmlns="" id="{5ABB3D68-B7BB-4A11-AC66-4A7EBEAE53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48742"/>
                  <a:stretch/>
                </p:blipFill>
                <p:spPr bwMode="auto">
                  <a:xfrm>
                    <a:off x="8077566" y="1927863"/>
                    <a:ext cx="538843" cy="311360"/>
                  </a:xfrm>
                  <a:prstGeom prst="rect">
                    <a:avLst/>
                  </a:prstGeom>
                  <a:noFill/>
                  <a:ln w="0">
                    <a:noFill/>
                  </a:ln>
                  <a:effectLst>
                    <a:innerShdw blurRad="190500">
                      <a:prstClr val="black"/>
                    </a:innerShdw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7" name="CaixaDeTexto 65">
                  <a:extLst>
                    <a:ext uri="{FF2B5EF4-FFF2-40B4-BE49-F238E27FC236}">
                      <a16:creationId xmlns:a16="http://schemas.microsoft.com/office/drawing/2014/main" xmlns="" id="{360627A9-DC6F-4C69-8619-3510CD2282EF}"/>
                    </a:ext>
                  </a:extLst>
                </p:cNvPr>
                <p:cNvSpPr txBox="1"/>
                <p:nvPr/>
              </p:nvSpPr>
              <p:spPr>
                <a:xfrm>
                  <a:off x="9844441" y="5276022"/>
                  <a:ext cx="928252" cy="5032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pt-BR" sz="2000" b="1" dirty="0">
                      <a:effectLst>
                        <a:outerShdw blurRad="317500" sx="102000" sy="102000" algn="ctr" rotWithShape="0">
                          <a:prstClr val="black">
                            <a:alpha val="78000"/>
                          </a:prstClr>
                        </a:outerShdw>
                      </a:effectLst>
                    </a:rPr>
                    <a:t>SQL</a:t>
                  </a:r>
                  <a:endParaRPr lang="pt-BR" sz="3300" b="1" dirty="0">
                    <a:effectLst>
                      <a:outerShdw blurRad="317500" sx="102000" sy="102000" algn="ctr" rotWithShape="0">
                        <a:prstClr val="black">
                          <a:alpha val="78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4" name="CaixaDeTexto 68">
                <a:extLst>
                  <a:ext uri="{FF2B5EF4-FFF2-40B4-BE49-F238E27FC236}">
                    <a16:creationId xmlns:a16="http://schemas.microsoft.com/office/drawing/2014/main" xmlns="" id="{B999B59F-C2EB-4C8F-9DB2-9BF19373905A}"/>
                  </a:ext>
                </a:extLst>
              </p:cNvPr>
              <p:cNvSpPr txBox="1"/>
              <p:nvPr/>
            </p:nvSpPr>
            <p:spPr>
              <a:xfrm>
                <a:off x="7273643" y="5126204"/>
                <a:ext cx="2092035" cy="92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1400" dirty="0"/>
                  <a:t>O  banco recebe os dados e os armazena no Azure</a:t>
                </a:r>
              </a:p>
            </p:txBody>
          </p:sp>
          <p:pic>
            <p:nvPicPr>
              <p:cNvPr id="25" name="Imagem 24">
                <a:extLst>
                  <a:ext uri="{FF2B5EF4-FFF2-40B4-BE49-F238E27FC236}">
                    <a16:creationId xmlns:a16="http://schemas.microsoft.com/office/drawing/2014/main" xmlns="" id="{DD64EAD9-DEE4-4372-9625-105DEB4699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2333" t="11111" r="32235" b="33681"/>
              <a:stretch/>
            </p:blipFill>
            <p:spPr>
              <a:xfrm>
                <a:off x="6173421" y="1019538"/>
                <a:ext cx="2214295" cy="1939795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xmlns="" id="{BFD423F3-54A0-4A1A-B485-111C7883C17D}"/>
                </a:ext>
              </a:extLst>
            </p:cNvPr>
            <p:cNvGrpSpPr/>
            <p:nvPr/>
          </p:nvGrpSpPr>
          <p:grpSpPr>
            <a:xfrm>
              <a:off x="9011763" y="1568495"/>
              <a:ext cx="1918839" cy="2075077"/>
              <a:chOff x="1919060" y="1003300"/>
              <a:chExt cx="5588472" cy="4876800"/>
            </a:xfrm>
          </p:grpSpPr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xmlns="" id="{46F16F07-2087-4D7B-9166-51A3FC1D8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9060" y="1003300"/>
                <a:ext cx="5588472" cy="4876800"/>
              </a:xfrm>
              <a:prstGeom prst="rect">
                <a:avLst/>
              </a:prstGeom>
            </p:spPr>
          </p:pic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xmlns="" id="{B6E93586-871C-4736-8305-6FCD4AC11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35710" y="1180615"/>
                <a:ext cx="5166789" cy="2892539"/>
              </a:xfrm>
              <a:prstGeom prst="rect">
                <a:avLst/>
              </a:prstGeom>
            </p:spPr>
          </p:pic>
        </p:grpSp>
        <p:cxnSp>
          <p:nvCxnSpPr>
            <p:cNvPr id="8" name="Conector angulado 23">
              <a:extLst>
                <a:ext uri="{FF2B5EF4-FFF2-40B4-BE49-F238E27FC236}">
                  <a16:creationId xmlns:a16="http://schemas.microsoft.com/office/drawing/2014/main" xmlns="" id="{47B72AE1-2093-4A89-8767-72B3D64A6211}"/>
                </a:ext>
              </a:extLst>
            </p:cNvPr>
            <p:cNvCxnSpPr/>
            <p:nvPr/>
          </p:nvCxnSpPr>
          <p:spPr>
            <a:xfrm rot="5400000" flipH="1" flipV="1">
              <a:off x="9240886" y="3641945"/>
              <a:ext cx="1008000" cy="720000"/>
            </a:xfrm>
            <a:prstGeom prst="bentConnector3">
              <a:avLst>
                <a:gd name="adj1" fmla="val 6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Elipse 83">
            <a:extLst>
              <a:ext uri="{FF2B5EF4-FFF2-40B4-BE49-F238E27FC236}">
                <a16:creationId xmlns:a16="http://schemas.microsoft.com/office/drawing/2014/main" xmlns="" id="{A72C08A2-3FA2-4C3C-8F68-F939FA0A56AB}"/>
              </a:ext>
            </a:extLst>
          </p:cNvPr>
          <p:cNvSpPr/>
          <p:nvPr/>
        </p:nvSpPr>
        <p:spPr>
          <a:xfrm>
            <a:off x="10669956" y="2253085"/>
            <a:ext cx="496138" cy="47862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/>
              <a:t>5</a:t>
            </a:r>
            <a:endParaRPr lang="pt-BR" b="1" dirty="0"/>
          </a:p>
        </p:txBody>
      </p:sp>
      <p:pic>
        <p:nvPicPr>
          <p:cNvPr id="85" name="Imagem 84">
            <a:extLst>
              <a:ext uri="{FF2B5EF4-FFF2-40B4-BE49-F238E27FC236}">
                <a16:creationId xmlns:a16="http://schemas.microsoft.com/office/drawing/2014/main" xmlns="" id="{F5CA1AA0-DC74-4EFB-AA52-45C4873FB9D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86" name="CaixaDeTexto 4">
            <a:extLst>
              <a:ext uri="{FF2B5EF4-FFF2-40B4-BE49-F238E27FC236}">
                <a16:creationId xmlns:a16="http://schemas.microsoft.com/office/drawing/2014/main" xmlns="" id="{775E5707-6386-4E2D-9C4B-17E31F14D546}"/>
              </a:ext>
            </a:extLst>
          </p:cNvPr>
          <p:cNvSpPr txBox="1"/>
          <p:nvPr/>
        </p:nvSpPr>
        <p:spPr>
          <a:xfrm>
            <a:off x="3522000" y="11529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 smtClean="0"/>
              <a:t>APLICAÇÃO – AQUISIÇÃO DE DADOS</a:t>
            </a:r>
            <a:endParaRPr lang="pt-BR" sz="2400" b="1" dirty="0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xmlns="" id="{61D27E9E-91C4-452D-A0B8-B57E9E76DA16}"/>
              </a:ext>
            </a:extLst>
          </p:cNvPr>
          <p:cNvSpPr/>
          <p:nvPr/>
        </p:nvSpPr>
        <p:spPr>
          <a:xfrm>
            <a:off x="834501" y="1552754"/>
            <a:ext cx="10528916" cy="486529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812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101">
            <a:extLst>
              <a:ext uri="{FF2B5EF4-FFF2-40B4-BE49-F238E27FC236}">
                <a16:creationId xmlns:a16="http://schemas.microsoft.com/office/drawing/2014/main" xmlns="" id="{F6F12323-43C4-4006-A82F-BBE00C6AEEE2}"/>
              </a:ext>
            </a:extLst>
          </p:cNvPr>
          <p:cNvGrpSpPr/>
          <p:nvPr/>
        </p:nvGrpSpPr>
        <p:grpSpPr>
          <a:xfrm>
            <a:off x="927571" y="1420471"/>
            <a:ext cx="10354614" cy="4567461"/>
            <a:chOff x="1262130" y="1056068"/>
            <a:chExt cx="10354614" cy="4567461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xmlns="" id="{1E97AAFF-C49D-4EAA-8CEA-BDB6F54CA9A8}"/>
                </a:ext>
              </a:extLst>
            </p:cNvPr>
            <p:cNvGrpSpPr/>
            <p:nvPr/>
          </p:nvGrpSpPr>
          <p:grpSpPr>
            <a:xfrm>
              <a:off x="8127891" y="1522640"/>
              <a:ext cx="810491" cy="690826"/>
              <a:chOff x="5818909" y="4862945"/>
              <a:chExt cx="1571627" cy="1188316"/>
            </a:xfrm>
          </p:grpSpPr>
          <p:pic>
            <p:nvPicPr>
              <p:cNvPr id="43" name="Picture 2" descr="Resultado de imagem para BANCO DE DADOS ICON">
                <a:extLst>
                  <a:ext uri="{FF2B5EF4-FFF2-40B4-BE49-F238E27FC236}">
                    <a16:creationId xmlns:a16="http://schemas.microsoft.com/office/drawing/2014/main" xmlns="" id="{9FEC3E3F-0484-4E2C-A4DA-205BDC361C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10" r="21789" b="-5203"/>
              <a:stretch/>
            </p:blipFill>
            <p:spPr bwMode="auto">
              <a:xfrm>
                <a:off x="5818909" y="4862945"/>
                <a:ext cx="1205346" cy="1184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6" descr="Imagem relacionada">
                <a:extLst>
                  <a:ext uri="{FF2B5EF4-FFF2-40B4-BE49-F238E27FC236}">
                    <a16:creationId xmlns:a16="http://schemas.microsoft.com/office/drawing/2014/main" xmlns="" id="{6A9462E9-6846-4FCD-8A98-C430D3CBC7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742"/>
              <a:stretch/>
            </p:blipFill>
            <p:spPr bwMode="auto">
              <a:xfrm>
                <a:off x="6345663" y="5515678"/>
                <a:ext cx="1044873" cy="535583"/>
              </a:xfrm>
              <a:prstGeom prst="rect">
                <a:avLst/>
              </a:prstGeom>
              <a:noFill/>
              <a:ln w="0">
                <a:noFill/>
              </a:ln>
              <a:effectLst>
                <a:innerShdw blurRad="190500">
                  <a:prstClr val="black"/>
                </a:innerShdw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Picture 8" descr="Resultado de imagem para arduino uno icon">
              <a:extLst>
                <a:ext uri="{FF2B5EF4-FFF2-40B4-BE49-F238E27FC236}">
                  <a16:creationId xmlns:a16="http://schemas.microsoft.com/office/drawing/2014/main" xmlns="" id="{8D72AAC9-147F-4440-8D06-762CA7ADFE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378727" y="2308790"/>
              <a:ext cx="2677934" cy="1896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 descr="Resultado de imagem para dht11 icon">
              <a:extLst>
                <a:ext uri="{FF2B5EF4-FFF2-40B4-BE49-F238E27FC236}">
                  <a16:creationId xmlns:a16="http://schemas.microsoft.com/office/drawing/2014/main" xmlns="" id="{BF8DF11C-A0FC-4921-B736-7F21679201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20029">
              <a:off x="6444051" y="2770014"/>
              <a:ext cx="1139282" cy="113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xmlns="" id="{A857C856-1FD2-4571-8122-1ADF122CB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507" y="1562315"/>
              <a:ext cx="795662" cy="541492"/>
            </a:xfrm>
            <a:prstGeom prst="rect">
              <a:avLst/>
            </a:prstGeom>
          </p:spPr>
        </p:pic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xmlns="" id="{9FE84BF7-E1B8-4A12-AFEF-9E6F6CDFC431}"/>
                </a:ext>
              </a:extLst>
            </p:cNvPr>
            <p:cNvGrpSpPr/>
            <p:nvPr/>
          </p:nvGrpSpPr>
          <p:grpSpPr>
            <a:xfrm>
              <a:off x="6464630" y="1307387"/>
              <a:ext cx="787532" cy="997440"/>
              <a:chOff x="7243606" y="4546599"/>
              <a:chExt cx="1075797" cy="1321547"/>
            </a:xfrm>
          </p:grpSpPr>
          <p:pic>
            <p:nvPicPr>
              <p:cNvPr id="40" name="Imagem 39">
                <a:extLst>
                  <a:ext uri="{FF2B5EF4-FFF2-40B4-BE49-F238E27FC236}">
                    <a16:creationId xmlns:a16="http://schemas.microsoft.com/office/drawing/2014/main" xmlns="" id="{0F154091-EEF0-4A76-AFC6-5F1342E2B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3606" y="4546599"/>
                <a:ext cx="1075797" cy="1321547"/>
              </a:xfrm>
              <a:prstGeom prst="rect">
                <a:avLst/>
              </a:prstGeom>
            </p:spPr>
          </p:pic>
          <p:pic>
            <p:nvPicPr>
              <p:cNvPr id="41" name="Picture 4" descr="Resultado de imagem para configuration icon">
                <a:extLst>
                  <a:ext uri="{FF2B5EF4-FFF2-40B4-BE49-F238E27FC236}">
                    <a16:creationId xmlns:a16="http://schemas.microsoft.com/office/drawing/2014/main" xmlns="" id="{1C881AA1-5446-4A10-A720-6878C2683F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440316">
                <a:off x="7467620" y="4716063"/>
                <a:ext cx="454025" cy="611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6" descr="Resultado de imagem para configuration icon">
                <a:extLst>
                  <a:ext uri="{FF2B5EF4-FFF2-40B4-BE49-F238E27FC236}">
                    <a16:creationId xmlns:a16="http://schemas.microsoft.com/office/drawing/2014/main" xmlns="" id="{A95F5FBA-5231-4064-8C3A-4D4A970BDE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7254" y="4941506"/>
                <a:ext cx="277732" cy="277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5">
              <a:extLst>
                <a:ext uri="{FF2B5EF4-FFF2-40B4-BE49-F238E27FC236}">
                  <a16:creationId xmlns:a16="http://schemas.microsoft.com/office/drawing/2014/main" xmlns="" id="{16D20A15-AB87-4165-9623-2B038BD91244}"/>
                </a:ext>
              </a:extLst>
            </p:cNvPr>
            <p:cNvSpPr txBox="1"/>
            <p:nvPr/>
          </p:nvSpPr>
          <p:spPr>
            <a:xfrm>
              <a:off x="1262130" y="2073499"/>
              <a:ext cx="1075737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ALIMENTAÇÃO EXTERNA</a:t>
              </a:r>
            </a:p>
          </p:txBody>
        </p:sp>
        <p:sp>
          <p:nvSpPr>
            <p:cNvPr id="13" name="CaixaDeTexto 16">
              <a:extLst>
                <a:ext uri="{FF2B5EF4-FFF2-40B4-BE49-F238E27FC236}">
                  <a16:creationId xmlns:a16="http://schemas.microsoft.com/office/drawing/2014/main" xmlns="" id="{57042747-F4A4-4C0B-AF11-F9C6345B4557}"/>
                </a:ext>
              </a:extLst>
            </p:cNvPr>
            <p:cNvSpPr txBox="1"/>
            <p:nvPr/>
          </p:nvSpPr>
          <p:spPr>
            <a:xfrm>
              <a:off x="4932799" y="3692513"/>
              <a:ext cx="1158907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ENTRADA/SAÍDA DIGITAL</a:t>
              </a:r>
            </a:p>
          </p:txBody>
        </p:sp>
        <p:sp>
          <p:nvSpPr>
            <p:cNvPr id="14" name="CaixaDeTexto 17">
              <a:extLst>
                <a:ext uri="{FF2B5EF4-FFF2-40B4-BE49-F238E27FC236}">
                  <a16:creationId xmlns:a16="http://schemas.microsoft.com/office/drawing/2014/main" xmlns="" id="{8E58B4BA-C817-47BF-814F-5EE245B8089F}"/>
                </a:ext>
              </a:extLst>
            </p:cNvPr>
            <p:cNvSpPr txBox="1"/>
            <p:nvPr/>
          </p:nvSpPr>
          <p:spPr>
            <a:xfrm>
              <a:off x="4881282" y="2421228"/>
              <a:ext cx="5536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pt-BR" sz="1600" dirty="0"/>
                <a:t> </a:t>
              </a:r>
              <a:r>
                <a:rPr lang="pt-BR" sz="1200" dirty="0"/>
                <a:t>USB</a:t>
              </a:r>
              <a:endParaRPr lang="pt-BR" sz="1600" dirty="0"/>
            </a:p>
          </p:txBody>
        </p:sp>
        <p:sp>
          <p:nvSpPr>
            <p:cNvPr id="15" name="CaixaDeTexto 18">
              <a:extLst>
                <a:ext uri="{FF2B5EF4-FFF2-40B4-BE49-F238E27FC236}">
                  <a16:creationId xmlns:a16="http://schemas.microsoft.com/office/drawing/2014/main" xmlns="" id="{AFFFB18E-BCB0-454D-9A2E-85D22CDFB014}"/>
                </a:ext>
              </a:extLst>
            </p:cNvPr>
            <p:cNvSpPr txBox="1"/>
            <p:nvPr/>
          </p:nvSpPr>
          <p:spPr>
            <a:xfrm>
              <a:off x="8002950" y="2592207"/>
              <a:ext cx="3613794" cy="16004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pt-BR" sz="1400" dirty="0"/>
                <a:t> Sensor de Temperatura e Umidade analógico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Calibrado para Celsius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Calibrado para UR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Fator de escala Linear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Precisão  de medição de umidade: ± 5,0% UR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Precisão de medição de temperatura: ± 2.0 ºC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Baixo consumo de corrente: 200uA a 500mA</a:t>
              </a:r>
              <a:endParaRPr lang="pt-BR" dirty="0"/>
            </a:p>
          </p:txBody>
        </p:sp>
        <p:sp>
          <p:nvSpPr>
            <p:cNvPr id="16" name="CaixaDeTexto 19">
              <a:extLst>
                <a:ext uri="{FF2B5EF4-FFF2-40B4-BE49-F238E27FC236}">
                  <a16:creationId xmlns:a16="http://schemas.microsoft.com/office/drawing/2014/main" xmlns="" id="{FF97F1AA-5CBA-46ED-BE48-19932B95F5C1}"/>
                </a:ext>
              </a:extLst>
            </p:cNvPr>
            <p:cNvSpPr txBox="1"/>
            <p:nvPr/>
          </p:nvSpPr>
          <p:spPr>
            <a:xfrm>
              <a:off x="4095482" y="4669422"/>
              <a:ext cx="2520281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pt-BR" sz="1400" dirty="0"/>
                <a:t> 8 bit de alto desempenho 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Kb de memória FLASH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512 byte de memória EEPROM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1 Kb interno de RAM</a:t>
              </a:r>
            </a:p>
          </p:txBody>
        </p:sp>
        <p:sp>
          <p:nvSpPr>
            <p:cNvPr id="17" name="CaixaDeTexto 20">
              <a:extLst>
                <a:ext uri="{FF2B5EF4-FFF2-40B4-BE49-F238E27FC236}">
                  <a16:creationId xmlns:a16="http://schemas.microsoft.com/office/drawing/2014/main" xmlns="" id="{38369DD2-0FB0-4B0B-BF3E-935047C7F52B}"/>
                </a:ext>
              </a:extLst>
            </p:cNvPr>
            <p:cNvSpPr txBox="1"/>
            <p:nvPr/>
          </p:nvSpPr>
          <p:spPr>
            <a:xfrm>
              <a:off x="1365161" y="3309870"/>
              <a:ext cx="1109097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ALIMENTAÇÃO</a:t>
              </a:r>
              <a:endParaRPr lang="pt-BR" dirty="0"/>
            </a:p>
          </p:txBody>
        </p:sp>
        <p:sp>
          <p:nvSpPr>
            <p:cNvPr id="18" name="CaixaDeTexto 21">
              <a:extLst>
                <a:ext uri="{FF2B5EF4-FFF2-40B4-BE49-F238E27FC236}">
                  <a16:creationId xmlns:a16="http://schemas.microsoft.com/office/drawing/2014/main" xmlns="" id="{C207C981-9270-4613-A74C-9E488B4515F3}"/>
                </a:ext>
              </a:extLst>
            </p:cNvPr>
            <p:cNvSpPr txBox="1"/>
            <p:nvPr/>
          </p:nvSpPr>
          <p:spPr>
            <a:xfrm>
              <a:off x="2318197" y="4688097"/>
              <a:ext cx="1500767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MICROCONTROLADOR</a:t>
              </a:r>
              <a:endParaRPr lang="pt-BR" sz="1400" dirty="0"/>
            </a:p>
          </p:txBody>
        </p:sp>
        <p:sp>
          <p:nvSpPr>
            <p:cNvPr id="19" name="CaixaDeTexto 22">
              <a:extLst>
                <a:ext uri="{FF2B5EF4-FFF2-40B4-BE49-F238E27FC236}">
                  <a16:creationId xmlns:a16="http://schemas.microsoft.com/office/drawing/2014/main" xmlns="" id="{00CA4670-6EC0-441F-9942-A1134924DC8E}"/>
                </a:ext>
              </a:extLst>
            </p:cNvPr>
            <p:cNvSpPr txBox="1"/>
            <p:nvPr/>
          </p:nvSpPr>
          <p:spPr>
            <a:xfrm>
              <a:off x="6606863" y="4262904"/>
              <a:ext cx="3863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5V</a:t>
              </a:r>
              <a:endParaRPr lang="pt-BR" sz="1400" dirty="0"/>
            </a:p>
          </p:txBody>
        </p:sp>
        <p:sp>
          <p:nvSpPr>
            <p:cNvPr id="20" name="CaixaDeTexto 25">
              <a:extLst>
                <a:ext uri="{FF2B5EF4-FFF2-40B4-BE49-F238E27FC236}">
                  <a16:creationId xmlns:a16="http://schemas.microsoft.com/office/drawing/2014/main" xmlns="" id="{DCEC4665-1535-4580-B758-44A093F178D2}"/>
                </a:ext>
              </a:extLst>
            </p:cNvPr>
            <p:cNvSpPr txBox="1"/>
            <p:nvPr/>
          </p:nvSpPr>
          <p:spPr>
            <a:xfrm>
              <a:off x="4794293" y="1197734"/>
              <a:ext cx="84665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Arial" pitchFamily="34" charset="0"/>
                <a:buChar char="•"/>
              </a:pPr>
              <a:r>
                <a:rPr lang="pt-BR" sz="1200" dirty="0"/>
                <a:t> Arduino</a:t>
              </a:r>
            </a:p>
          </p:txBody>
        </p:sp>
        <p:sp>
          <p:nvSpPr>
            <p:cNvPr id="21" name="CaixaDeTexto 26">
              <a:extLst>
                <a:ext uri="{FF2B5EF4-FFF2-40B4-BE49-F238E27FC236}">
                  <a16:creationId xmlns:a16="http://schemas.microsoft.com/office/drawing/2014/main" xmlns="" id="{34C2E9BF-C567-404F-BDDB-3AE316FBA33B}"/>
                </a:ext>
              </a:extLst>
            </p:cNvPr>
            <p:cNvSpPr txBox="1"/>
            <p:nvPr/>
          </p:nvSpPr>
          <p:spPr>
            <a:xfrm>
              <a:off x="5994166" y="1056068"/>
              <a:ext cx="169452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Arial" pitchFamily="34" charset="0"/>
                <a:buChar char="•"/>
              </a:pPr>
              <a:r>
                <a:rPr lang="pt-BR" sz="1200" dirty="0"/>
                <a:t> Sistema Op. Windows</a:t>
              </a:r>
            </a:p>
          </p:txBody>
        </p:sp>
        <p:sp>
          <p:nvSpPr>
            <p:cNvPr id="22" name="CaixaDeTexto 27">
              <a:extLst>
                <a:ext uri="{FF2B5EF4-FFF2-40B4-BE49-F238E27FC236}">
                  <a16:creationId xmlns:a16="http://schemas.microsoft.com/office/drawing/2014/main" xmlns="" id="{CDB75681-AE07-4082-9106-727C580735BF}"/>
                </a:ext>
              </a:extLst>
            </p:cNvPr>
            <p:cNvSpPr txBox="1"/>
            <p:nvPr/>
          </p:nvSpPr>
          <p:spPr>
            <a:xfrm>
              <a:off x="7902317" y="1177093"/>
              <a:ext cx="96818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Arial" pitchFamily="34" charset="0"/>
                <a:buChar char="•"/>
              </a:pPr>
              <a:r>
                <a:rPr lang="pt-BR" sz="1200" dirty="0"/>
                <a:t> BD Azure</a:t>
              </a:r>
            </a:p>
          </p:txBody>
        </p:sp>
        <p:sp>
          <p:nvSpPr>
            <p:cNvPr id="23" name="CaixaDeTexto 30">
              <a:extLst>
                <a:ext uri="{FF2B5EF4-FFF2-40B4-BE49-F238E27FC236}">
                  <a16:creationId xmlns:a16="http://schemas.microsoft.com/office/drawing/2014/main" xmlns="" id="{993E27F4-FFE8-4F23-9B64-CBC7BAF896A7}"/>
                </a:ext>
              </a:extLst>
            </p:cNvPr>
            <p:cNvSpPr txBox="1"/>
            <p:nvPr/>
          </p:nvSpPr>
          <p:spPr>
            <a:xfrm>
              <a:off x="6490017" y="4593977"/>
              <a:ext cx="926821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A = 0</a:t>
              </a:r>
            </a:p>
          </p:txBody>
        </p:sp>
        <p:sp>
          <p:nvSpPr>
            <p:cNvPr id="24" name="CaixaDeTexto 31">
              <a:extLst>
                <a:ext uri="{FF2B5EF4-FFF2-40B4-BE49-F238E27FC236}">
                  <a16:creationId xmlns:a16="http://schemas.microsoft.com/office/drawing/2014/main" xmlns="" id="{98B53645-48AA-42B9-9351-6BBD9BA1B235}"/>
                </a:ext>
              </a:extLst>
            </p:cNvPr>
            <p:cNvSpPr txBox="1"/>
            <p:nvPr/>
          </p:nvSpPr>
          <p:spPr>
            <a:xfrm>
              <a:off x="6917607" y="4289378"/>
              <a:ext cx="530702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GND</a:t>
              </a:r>
              <a:endParaRPr lang="pt-BR" dirty="0"/>
            </a:p>
          </p:txBody>
        </p:sp>
        <p:cxnSp>
          <p:nvCxnSpPr>
            <p:cNvPr id="25" name="Conector angulado 23">
              <a:extLst>
                <a:ext uri="{FF2B5EF4-FFF2-40B4-BE49-F238E27FC236}">
                  <a16:creationId xmlns:a16="http://schemas.microsoft.com/office/drawing/2014/main" xmlns="" id="{ABF970DC-C6FA-4E52-86F4-504D90DDF9E4}"/>
                </a:ext>
              </a:extLst>
            </p:cNvPr>
            <p:cNvCxnSpPr/>
            <p:nvPr/>
          </p:nvCxnSpPr>
          <p:spPr>
            <a:xfrm flipV="1">
              <a:off x="4031428" y="1761848"/>
              <a:ext cx="722690" cy="131493"/>
            </a:xfrm>
            <a:prstGeom prst="bentConnector3">
              <a:avLst>
                <a:gd name="adj1" fmla="val -239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ector angulado 39">
              <a:extLst>
                <a:ext uri="{FF2B5EF4-FFF2-40B4-BE49-F238E27FC236}">
                  <a16:creationId xmlns:a16="http://schemas.microsoft.com/office/drawing/2014/main" xmlns="" id="{0E089F35-D278-4E22-AB06-923DD1D3B151}"/>
                </a:ext>
              </a:extLst>
            </p:cNvPr>
            <p:cNvCxnSpPr/>
            <p:nvPr/>
          </p:nvCxnSpPr>
          <p:spPr>
            <a:xfrm rot="10800000" flipH="1" flipV="1">
              <a:off x="5715693" y="1781198"/>
              <a:ext cx="645459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ector angulado 39">
              <a:extLst>
                <a:ext uri="{FF2B5EF4-FFF2-40B4-BE49-F238E27FC236}">
                  <a16:creationId xmlns:a16="http://schemas.microsoft.com/office/drawing/2014/main" xmlns="" id="{0E3E40EF-4212-451F-943B-CC4C8C4EDC3C}"/>
                </a:ext>
              </a:extLst>
            </p:cNvPr>
            <p:cNvCxnSpPr/>
            <p:nvPr/>
          </p:nvCxnSpPr>
          <p:spPr>
            <a:xfrm rot="12840000" flipV="1">
              <a:off x="4189833" y="2210622"/>
              <a:ext cx="756000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ector angulado 39">
              <a:extLst>
                <a:ext uri="{FF2B5EF4-FFF2-40B4-BE49-F238E27FC236}">
                  <a16:creationId xmlns:a16="http://schemas.microsoft.com/office/drawing/2014/main" xmlns="" id="{E37AC621-961A-4A81-A1D7-1385DA7B48E5}"/>
                </a:ext>
              </a:extLst>
            </p:cNvPr>
            <p:cNvCxnSpPr/>
            <p:nvPr/>
          </p:nvCxnSpPr>
          <p:spPr>
            <a:xfrm rot="10800000" flipV="1">
              <a:off x="7346553" y="3297747"/>
              <a:ext cx="648000" cy="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angulado 39">
              <a:extLst>
                <a:ext uri="{FF2B5EF4-FFF2-40B4-BE49-F238E27FC236}">
                  <a16:creationId xmlns:a16="http://schemas.microsoft.com/office/drawing/2014/main" xmlns="" id="{A85A4662-060C-47BF-88D4-2FA67C6558CC}"/>
                </a:ext>
              </a:extLst>
            </p:cNvPr>
            <p:cNvCxnSpPr/>
            <p:nvPr/>
          </p:nvCxnSpPr>
          <p:spPr>
            <a:xfrm rot="10800000" flipV="1">
              <a:off x="3814959" y="4802419"/>
              <a:ext cx="288000" cy="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 angulado 39">
              <a:extLst>
                <a:ext uri="{FF2B5EF4-FFF2-40B4-BE49-F238E27FC236}">
                  <a16:creationId xmlns:a16="http://schemas.microsoft.com/office/drawing/2014/main" xmlns="" id="{27253521-D920-4651-BA46-4BE338E49B29}"/>
                </a:ext>
              </a:extLst>
            </p:cNvPr>
            <p:cNvCxnSpPr/>
            <p:nvPr/>
          </p:nvCxnSpPr>
          <p:spPr>
            <a:xfrm rot="10800000" flipH="1" flipV="1">
              <a:off x="7354210" y="1790733"/>
              <a:ext cx="645459" cy="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 angulado 39">
              <a:extLst>
                <a:ext uri="{FF2B5EF4-FFF2-40B4-BE49-F238E27FC236}">
                  <a16:creationId xmlns:a16="http://schemas.microsoft.com/office/drawing/2014/main" xmlns="" id="{66341756-921D-483C-9CCF-3C95E8E11880}"/>
                </a:ext>
              </a:extLst>
            </p:cNvPr>
            <p:cNvCxnSpPr/>
            <p:nvPr/>
          </p:nvCxnSpPr>
          <p:spPr>
            <a:xfrm rot="5400000" flipH="1" flipV="1">
              <a:off x="3127976" y="4509956"/>
              <a:ext cx="360000" cy="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angulado 39">
              <a:extLst>
                <a:ext uri="{FF2B5EF4-FFF2-40B4-BE49-F238E27FC236}">
                  <a16:creationId xmlns:a16="http://schemas.microsoft.com/office/drawing/2014/main" xmlns="" id="{9CE420D5-9C23-4743-9BDF-0F1FB2A1EC59}"/>
                </a:ext>
              </a:extLst>
            </p:cNvPr>
            <p:cNvCxnSpPr/>
            <p:nvPr/>
          </p:nvCxnSpPr>
          <p:spPr>
            <a:xfrm rot="16200000" flipH="1">
              <a:off x="6613353" y="4128003"/>
              <a:ext cx="396000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ector angulado 39">
              <a:extLst>
                <a:ext uri="{FF2B5EF4-FFF2-40B4-BE49-F238E27FC236}">
                  <a16:creationId xmlns:a16="http://schemas.microsoft.com/office/drawing/2014/main" xmlns="" id="{CEF7E3FA-5C86-4F7B-AE52-1A66E38F73BD}"/>
                </a:ext>
              </a:extLst>
            </p:cNvPr>
            <p:cNvCxnSpPr/>
            <p:nvPr/>
          </p:nvCxnSpPr>
          <p:spPr>
            <a:xfrm rot="16200000" flipH="1">
              <a:off x="6955881" y="4108264"/>
              <a:ext cx="432000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angulado 39">
              <a:extLst>
                <a:ext uri="{FF2B5EF4-FFF2-40B4-BE49-F238E27FC236}">
                  <a16:creationId xmlns:a16="http://schemas.microsoft.com/office/drawing/2014/main" xmlns="" id="{E3D8FD60-BEE9-4139-A095-AFB61F5A10BA}"/>
                </a:ext>
              </a:extLst>
            </p:cNvPr>
            <p:cNvCxnSpPr/>
            <p:nvPr/>
          </p:nvCxnSpPr>
          <p:spPr>
            <a:xfrm rot="16200000" flipH="1">
              <a:off x="6567895" y="4285054"/>
              <a:ext cx="720000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ector angulado 39">
              <a:extLst>
                <a:ext uri="{FF2B5EF4-FFF2-40B4-BE49-F238E27FC236}">
                  <a16:creationId xmlns:a16="http://schemas.microsoft.com/office/drawing/2014/main" xmlns="" id="{BA85E5BB-6125-406A-9A5E-74D410808A9C}"/>
                </a:ext>
              </a:extLst>
            </p:cNvPr>
            <p:cNvCxnSpPr/>
            <p:nvPr/>
          </p:nvCxnSpPr>
          <p:spPr>
            <a:xfrm rot="10800000" flipH="1" flipV="1">
              <a:off x="2348445" y="2267174"/>
              <a:ext cx="396000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ector angulado 39">
              <a:extLst>
                <a:ext uri="{FF2B5EF4-FFF2-40B4-BE49-F238E27FC236}">
                  <a16:creationId xmlns:a16="http://schemas.microsoft.com/office/drawing/2014/main" xmlns="" id="{31F99144-6AEA-4414-B308-F41AD861EB5A}"/>
                </a:ext>
              </a:extLst>
            </p:cNvPr>
            <p:cNvCxnSpPr/>
            <p:nvPr/>
          </p:nvCxnSpPr>
          <p:spPr>
            <a:xfrm rot="10800000" flipH="1" flipV="1">
              <a:off x="2475819" y="3427662"/>
              <a:ext cx="288000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ector angulado 39">
              <a:extLst>
                <a:ext uri="{FF2B5EF4-FFF2-40B4-BE49-F238E27FC236}">
                  <a16:creationId xmlns:a16="http://schemas.microsoft.com/office/drawing/2014/main" xmlns="" id="{FCA3346B-FA8A-4F9A-9E4A-01AD9D46818F}"/>
                </a:ext>
              </a:extLst>
            </p:cNvPr>
            <p:cNvCxnSpPr/>
            <p:nvPr/>
          </p:nvCxnSpPr>
          <p:spPr>
            <a:xfrm rot="10800000" flipV="1">
              <a:off x="4685545" y="3898511"/>
              <a:ext cx="252000" cy="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Multiplicar 99">
              <a:extLst>
                <a:ext uri="{FF2B5EF4-FFF2-40B4-BE49-F238E27FC236}">
                  <a16:creationId xmlns:a16="http://schemas.microsoft.com/office/drawing/2014/main" xmlns="" id="{6D06E7ED-5E24-4D4D-BC76-2D7A38C253DB}"/>
                </a:ext>
              </a:extLst>
            </p:cNvPr>
            <p:cNvSpPr/>
            <p:nvPr/>
          </p:nvSpPr>
          <p:spPr>
            <a:xfrm>
              <a:off x="6981883" y="3794077"/>
              <a:ext cx="143301" cy="170597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cxnSp>
          <p:nvCxnSpPr>
            <p:cNvPr id="39" name="Conector angulado 39">
              <a:extLst>
                <a:ext uri="{FF2B5EF4-FFF2-40B4-BE49-F238E27FC236}">
                  <a16:creationId xmlns:a16="http://schemas.microsoft.com/office/drawing/2014/main" xmlns="" id="{CE9AF515-7049-4299-AD2C-9A606C69270D}"/>
                </a:ext>
              </a:extLst>
            </p:cNvPr>
            <p:cNvCxnSpPr/>
            <p:nvPr/>
          </p:nvCxnSpPr>
          <p:spPr>
            <a:xfrm rot="10800000" flipV="1">
              <a:off x="4685896" y="3295601"/>
              <a:ext cx="1980000" cy="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61D27E9E-91C4-452D-A0B8-B57E9E76DA16}"/>
              </a:ext>
            </a:extLst>
          </p:cNvPr>
          <p:cNvSpPr/>
          <p:nvPr/>
        </p:nvSpPr>
        <p:spPr>
          <a:xfrm>
            <a:off x="834501" y="1173191"/>
            <a:ext cx="10528916" cy="508958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xmlns="" id="{07C79CB4-A60B-4A89-9B8D-E580F88CE20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46" name="CaixaDeTexto 48">
            <a:extLst>
              <a:ext uri="{FF2B5EF4-FFF2-40B4-BE49-F238E27FC236}">
                <a16:creationId xmlns:a16="http://schemas.microsoft.com/office/drawing/2014/main" xmlns="" id="{201380CE-ADDD-4F5F-BA69-4AE94B502400}"/>
              </a:ext>
            </a:extLst>
          </p:cNvPr>
          <p:cNvSpPr txBox="1"/>
          <p:nvPr/>
        </p:nvSpPr>
        <p:spPr>
          <a:xfrm>
            <a:off x="3886243" y="22457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AQUISIÇÃO DE DADOS - ARDUINO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6591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122">
            <a:extLst>
              <a:ext uri="{FF2B5EF4-FFF2-40B4-BE49-F238E27FC236}">
                <a16:creationId xmlns:a16="http://schemas.microsoft.com/office/drawing/2014/main" xmlns="" id="{F7EAC8E8-2CC2-4CA6-9490-D0497DC7BBB3}"/>
              </a:ext>
            </a:extLst>
          </p:cNvPr>
          <p:cNvGrpSpPr/>
          <p:nvPr/>
        </p:nvGrpSpPr>
        <p:grpSpPr>
          <a:xfrm>
            <a:off x="1235748" y="3724458"/>
            <a:ext cx="2023327" cy="1593876"/>
            <a:chOff x="8839200" y="4100945"/>
            <a:chExt cx="1981200" cy="1773381"/>
          </a:xfrm>
        </p:grpSpPr>
        <p:grpSp>
          <p:nvGrpSpPr>
            <p:cNvPr id="8" name="Grupo 120">
              <a:extLst>
                <a:ext uri="{FF2B5EF4-FFF2-40B4-BE49-F238E27FC236}">
                  <a16:creationId xmlns:a16="http://schemas.microsoft.com/office/drawing/2014/main" xmlns="" id="{BD58EEB8-56BD-40B3-8480-89A50A9D04B2}"/>
                </a:ext>
              </a:extLst>
            </p:cNvPr>
            <p:cNvGrpSpPr/>
            <p:nvPr/>
          </p:nvGrpSpPr>
          <p:grpSpPr>
            <a:xfrm>
              <a:off x="8839200" y="4100945"/>
              <a:ext cx="1981200" cy="1773381"/>
              <a:chOff x="7805918" y="1548397"/>
              <a:chExt cx="810491" cy="690826"/>
            </a:xfrm>
          </p:grpSpPr>
          <p:pic>
            <p:nvPicPr>
              <p:cNvPr id="10" name="Picture 2" descr="Resultado de imagem para BANCO DE DADOS ICON">
                <a:extLst>
                  <a:ext uri="{FF2B5EF4-FFF2-40B4-BE49-F238E27FC236}">
                    <a16:creationId xmlns:a16="http://schemas.microsoft.com/office/drawing/2014/main" xmlns="" id="{68F2AE1A-9D33-400F-8A93-BD3DA9DAC5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10" r="21789" b="-5203"/>
              <a:stretch/>
            </p:blipFill>
            <p:spPr bwMode="auto">
              <a:xfrm>
                <a:off x="7805918" y="1548397"/>
                <a:ext cx="621599" cy="688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 descr="Imagem relacionada">
                <a:extLst>
                  <a:ext uri="{FF2B5EF4-FFF2-40B4-BE49-F238E27FC236}">
                    <a16:creationId xmlns:a16="http://schemas.microsoft.com/office/drawing/2014/main" xmlns="" id="{44629834-E836-4434-90FC-634DCF2EBF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742"/>
              <a:stretch/>
            </p:blipFill>
            <p:spPr bwMode="auto">
              <a:xfrm>
                <a:off x="8077566" y="1927863"/>
                <a:ext cx="538843" cy="311360"/>
              </a:xfrm>
              <a:prstGeom prst="rect">
                <a:avLst/>
              </a:prstGeom>
              <a:noFill/>
              <a:ln w="0">
                <a:noFill/>
              </a:ln>
              <a:effectLst>
                <a:innerShdw blurRad="190500">
                  <a:prstClr val="black"/>
                </a:innerShdw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CaixaDeTexto 5">
              <a:extLst>
                <a:ext uri="{FF2B5EF4-FFF2-40B4-BE49-F238E27FC236}">
                  <a16:creationId xmlns:a16="http://schemas.microsoft.com/office/drawing/2014/main" xmlns="" id="{1C0AC072-E7F8-4089-A22C-7E0C6651BDC7}"/>
                </a:ext>
              </a:extLst>
            </p:cNvPr>
            <p:cNvSpPr txBox="1"/>
            <p:nvPr/>
          </p:nvSpPr>
          <p:spPr>
            <a:xfrm>
              <a:off x="9767456" y="5237031"/>
              <a:ext cx="928252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3300" b="1" dirty="0">
                  <a:effectLst>
                    <a:outerShdw blurRad="317500" sx="102000" sy="102000" algn="ctr" rotWithShape="0">
                      <a:prstClr val="black">
                        <a:alpha val="78000"/>
                      </a:prstClr>
                    </a:outerShdw>
                  </a:effectLst>
                </a:rPr>
                <a:t>SQL</a:t>
              </a:r>
            </a:p>
          </p:txBody>
        </p:sp>
      </p:grpSp>
      <p:sp>
        <p:nvSpPr>
          <p:cNvPr id="6" name="CaixaDeTexto 1">
            <a:extLst>
              <a:ext uri="{FF2B5EF4-FFF2-40B4-BE49-F238E27FC236}">
                <a16:creationId xmlns:a16="http://schemas.microsoft.com/office/drawing/2014/main" xmlns="" id="{12CF24D7-5BAD-4545-BFB2-64D4EFAF497E}"/>
              </a:ext>
            </a:extLst>
          </p:cNvPr>
          <p:cNvSpPr txBox="1"/>
          <p:nvPr/>
        </p:nvSpPr>
        <p:spPr>
          <a:xfrm>
            <a:off x="3293544" y="5318334"/>
            <a:ext cx="3426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Nele estão sendo armazenados os dados cadastrados, a coleta de temperatura e umidade e as alterações dos mesmos.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D1F5F58-8498-4C91-92FA-202C210929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894" r="15703" b="7644"/>
          <a:stretch/>
        </p:blipFill>
        <p:spPr>
          <a:xfrm>
            <a:off x="4470825" y="1350353"/>
            <a:ext cx="6355544" cy="353782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9F7C7DCB-AFC1-4BF6-BC9C-C789C3405A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14" name="CaixaDeTexto 10">
            <a:extLst>
              <a:ext uri="{FF2B5EF4-FFF2-40B4-BE49-F238E27FC236}">
                <a16:creationId xmlns:a16="http://schemas.microsoft.com/office/drawing/2014/main" xmlns="" id="{9D4E8445-62B9-417C-8C86-201CC4D5C143}"/>
              </a:ext>
            </a:extLst>
          </p:cNvPr>
          <p:cNvSpPr txBox="1"/>
          <p:nvPr/>
        </p:nvSpPr>
        <p:spPr>
          <a:xfrm>
            <a:off x="3555888" y="28852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BANCO DE DADOS</a:t>
            </a:r>
            <a:endParaRPr lang="pt-BR" sz="2400" b="1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61D27E9E-91C4-452D-A0B8-B57E9E76DA16}"/>
              </a:ext>
            </a:extLst>
          </p:cNvPr>
          <p:cNvSpPr/>
          <p:nvPr/>
        </p:nvSpPr>
        <p:spPr>
          <a:xfrm>
            <a:off x="834501" y="1147313"/>
            <a:ext cx="10528916" cy="533112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9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 descr="https://raw.githubusercontent.com/allantnunes/MonkeysHealthcare/master/Banco%20de%20Dados/Modelagem%20Projeto/Modelo%20L%C3%B3gico.png">
            <a:extLst>
              <a:ext uri="{FF2B5EF4-FFF2-40B4-BE49-F238E27FC236}">
                <a16:creationId xmlns:a16="http://schemas.microsoft.com/office/drawing/2014/main" xmlns="" id="{F3586F20-4D50-4F90-A3C1-A2D803CB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2" y="1241164"/>
            <a:ext cx="7915275" cy="521017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90B3D93F-DCCE-46E4-BEB5-5E37ACBDD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7" name="CaixaDeTexto 4">
            <a:extLst>
              <a:ext uri="{FF2B5EF4-FFF2-40B4-BE49-F238E27FC236}">
                <a16:creationId xmlns:a16="http://schemas.microsoft.com/office/drawing/2014/main" xmlns="" id="{3B0EDC62-EEEB-4C8B-8C27-323FC16E7E07}"/>
              </a:ext>
            </a:extLst>
          </p:cNvPr>
          <p:cNvSpPr txBox="1"/>
          <p:nvPr/>
        </p:nvSpPr>
        <p:spPr>
          <a:xfrm>
            <a:off x="3521999" y="8555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MODELO LÓGICO DE DADOS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69183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4">
            <a:extLst>
              <a:ext uri="{FF2B5EF4-FFF2-40B4-BE49-F238E27FC236}">
                <a16:creationId xmlns:a16="http://schemas.microsoft.com/office/drawing/2014/main" xmlns="" id="{FDB14E3B-88DE-463D-88DA-EAC55EB02003}"/>
              </a:ext>
            </a:extLst>
          </p:cNvPr>
          <p:cNvGrpSpPr/>
          <p:nvPr/>
        </p:nvGrpSpPr>
        <p:grpSpPr>
          <a:xfrm>
            <a:off x="1202217" y="1283445"/>
            <a:ext cx="9787568" cy="5445215"/>
            <a:chOff x="971883" y="837269"/>
            <a:chExt cx="10312408" cy="5852547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xmlns="" id="{781EB536-5A42-410A-B075-1E1CA0226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83" y="2259018"/>
              <a:ext cx="2045387" cy="1701762"/>
            </a:xfrm>
            <a:prstGeom prst="rect">
              <a:avLst/>
            </a:prstGeom>
          </p:spPr>
        </p:pic>
        <p:pic>
          <p:nvPicPr>
            <p:cNvPr id="7" name="Imagem 6" descr="Uma imagem contendo objeto, kit de primeiros socorros, sinal&#10;&#10;Descrição gerada automaticamente">
              <a:extLst>
                <a:ext uri="{FF2B5EF4-FFF2-40B4-BE49-F238E27FC236}">
                  <a16:creationId xmlns:a16="http://schemas.microsoft.com/office/drawing/2014/main" xmlns="" id="{29408160-5BA6-4B97-9F1A-6523BAE59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6725" y="5083110"/>
              <a:ext cx="1460415" cy="993813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xmlns="" id="{B7846B0C-35A8-4313-AE0A-B2A8BAD64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61" t="26375"/>
            <a:stretch/>
          </p:blipFill>
          <p:spPr>
            <a:xfrm>
              <a:off x="9684776" y="4982611"/>
              <a:ext cx="1599515" cy="1424119"/>
            </a:xfrm>
            <a:prstGeom prst="rect">
              <a:avLst/>
            </a:prstGeom>
          </p:spPr>
        </p:pic>
        <p:pic>
          <p:nvPicPr>
            <p:cNvPr id="9" name="Imagem 8" descr="Uma imagem contendo objeto&#10;&#10;Descrição gerada automaticamente">
              <a:extLst>
                <a:ext uri="{FF2B5EF4-FFF2-40B4-BE49-F238E27FC236}">
                  <a16:creationId xmlns:a16="http://schemas.microsoft.com/office/drawing/2014/main" xmlns="" id="{96675590-43BC-4A86-9704-DD44E6670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552" y="867946"/>
              <a:ext cx="3004647" cy="1437005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xmlns="" id="{639AD3CA-FE8C-4099-9A58-DAC6E7E34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0581" y="940398"/>
              <a:ext cx="1122079" cy="1122079"/>
            </a:xfrm>
            <a:prstGeom prst="rect">
              <a:avLst/>
            </a:prstGeom>
          </p:spPr>
        </p:pic>
        <p:pic>
          <p:nvPicPr>
            <p:cNvPr id="12" name="Imagem 11" descr="Uma imagem contendo objeto, luz&#10;&#10;Descrição gerada automaticamente">
              <a:extLst>
                <a:ext uri="{FF2B5EF4-FFF2-40B4-BE49-F238E27FC236}">
                  <a16:creationId xmlns:a16="http://schemas.microsoft.com/office/drawing/2014/main" xmlns="" id="{25473D27-0550-4358-B8DD-C456F7619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7497" y="837269"/>
              <a:ext cx="1122079" cy="1122079"/>
            </a:xfrm>
            <a:prstGeom prst="rect">
              <a:avLst/>
            </a:prstGeom>
          </p:spPr>
        </p:pic>
        <p:pic>
          <p:nvPicPr>
            <p:cNvPr id="13" name="Imagem 12" descr="Uma imagem contendo objeto&#10;&#10;Descrição gerada automaticamente">
              <a:extLst>
                <a:ext uri="{FF2B5EF4-FFF2-40B4-BE49-F238E27FC236}">
                  <a16:creationId xmlns:a16="http://schemas.microsoft.com/office/drawing/2014/main" xmlns="" id="{767B636C-7A0C-4FF3-94D8-C85305F78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6977" y="3131329"/>
              <a:ext cx="1144586" cy="1144586"/>
            </a:xfrm>
            <a:prstGeom prst="rect">
              <a:avLst/>
            </a:prstGeom>
          </p:spPr>
        </p:pic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xmlns="" id="{DBD81232-63AD-42AE-9BF8-B59C57709F39}"/>
                </a:ext>
              </a:extLst>
            </p:cNvPr>
            <p:cNvGrpSpPr/>
            <p:nvPr/>
          </p:nvGrpSpPr>
          <p:grpSpPr>
            <a:xfrm>
              <a:off x="5102568" y="4873716"/>
              <a:ext cx="2012335" cy="1816100"/>
              <a:chOff x="4905375" y="3879031"/>
              <a:chExt cx="2381250" cy="2325735"/>
            </a:xfrm>
          </p:grpSpPr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xmlns="" id="{74F509CC-7B13-41B5-9C32-9A39DC7A3A1D}"/>
                  </a:ext>
                </a:extLst>
              </p:cNvPr>
              <p:cNvSpPr/>
              <p:nvPr/>
            </p:nvSpPr>
            <p:spPr>
              <a:xfrm>
                <a:off x="4936327" y="4318000"/>
                <a:ext cx="2248438" cy="17008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  <p:grpSp>
            <p:nvGrpSpPr>
              <p:cNvPr id="25" name="Agrupar 24">
                <a:extLst>
                  <a:ext uri="{FF2B5EF4-FFF2-40B4-BE49-F238E27FC236}">
                    <a16:creationId xmlns:a16="http://schemas.microsoft.com/office/drawing/2014/main" xmlns="" id="{84074B07-BD4D-4ACA-8E19-32CC20F79B71}"/>
                  </a:ext>
                </a:extLst>
              </p:cNvPr>
              <p:cNvGrpSpPr/>
              <p:nvPr/>
            </p:nvGrpSpPr>
            <p:grpSpPr>
              <a:xfrm>
                <a:off x="4905375" y="3879031"/>
                <a:ext cx="2381250" cy="2325735"/>
                <a:chOff x="7284243" y="579024"/>
                <a:chExt cx="2381250" cy="2325735"/>
              </a:xfrm>
            </p:grpSpPr>
            <p:pic>
              <p:nvPicPr>
                <p:cNvPr id="26" name="Imagem 25">
                  <a:extLst>
                    <a:ext uri="{FF2B5EF4-FFF2-40B4-BE49-F238E27FC236}">
                      <a16:creationId xmlns:a16="http://schemas.microsoft.com/office/drawing/2014/main" xmlns="" id="{187D3125-CF57-4DE9-BC32-49C0416912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84243" y="579024"/>
                  <a:ext cx="2381250" cy="1700893"/>
                </a:xfrm>
                <a:prstGeom prst="rect">
                  <a:avLst/>
                </a:prstGeom>
              </p:spPr>
            </p:pic>
            <p:pic>
              <p:nvPicPr>
                <p:cNvPr id="27" name="Imagem 26">
                  <a:extLst>
                    <a:ext uri="{FF2B5EF4-FFF2-40B4-BE49-F238E27FC236}">
                      <a16:creationId xmlns:a16="http://schemas.microsoft.com/office/drawing/2014/main" xmlns="" id="{A9D0857C-8370-433E-987D-BB74D96FE9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15195" y="1655076"/>
                  <a:ext cx="2286005" cy="124968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5" name="Conector: Curvo 14">
              <a:extLst>
                <a:ext uri="{FF2B5EF4-FFF2-40B4-BE49-F238E27FC236}">
                  <a16:creationId xmlns:a16="http://schemas.microsoft.com/office/drawing/2014/main" xmlns="" id="{1FF7976A-304A-4A7C-8588-A40BE0C14AF7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6557362" y="3277649"/>
              <a:ext cx="1649615" cy="425973"/>
            </a:xfrm>
            <a:prstGeom prst="curvedConnector3">
              <a:avLst/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: Curvo 15">
              <a:extLst>
                <a:ext uri="{FF2B5EF4-FFF2-40B4-BE49-F238E27FC236}">
                  <a16:creationId xmlns:a16="http://schemas.microsoft.com/office/drawing/2014/main" xmlns="" id="{896D5D98-993C-4C84-8AB3-D4C9986F81B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94072" y="1457415"/>
              <a:ext cx="1183973" cy="1466564"/>
            </a:xfrm>
            <a:prstGeom prst="curvedConnector2">
              <a:avLst/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: Curvo 16">
              <a:extLst>
                <a:ext uri="{FF2B5EF4-FFF2-40B4-BE49-F238E27FC236}">
                  <a16:creationId xmlns:a16="http://schemas.microsoft.com/office/drawing/2014/main" xmlns="" id="{375C4F22-1BE5-496B-944D-DCDB6A514B5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516607" y="2101506"/>
              <a:ext cx="692995" cy="25931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: Curvo 17">
              <a:extLst>
                <a:ext uri="{FF2B5EF4-FFF2-40B4-BE49-F238E27FC236}">
                  <a16:creationId xmlns:a16="http://schemas.microsoft.com/office/drawing/2014/main" xmlns="" id="{686A08CA-D2C7-4C57-8387-A81C0BE50BB5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rot="16200000" flipV="1">
              <a:off x="4228182" y="1645916"/>
              <a:ext cx="720206" cy="1553327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: Curvo 18">
              <a:extLst>
                <a:ext uri="{FF2B5EF4-FFF2-40B4-BE49-F238E27FC236}">
                  <a16:creationId xmlns:a16="http://schemas.microsoft.com/office/drawing/2014/main" xmlns="" id="{7B1BC641-7438-4CE9-A9D8-58D21926569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408747" y="1816415"/>
              <a:ext cx="1054677" cy="2857725"/>
            </a:xfrm>
            <a:prstGeom prst="curvedConnector4">
              <a:avLst>
                <a:gd name="adj1" fmla="val -21675"/>
                <a:gd name="adj2" fmla="val 53580"/>
              </a:avLst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: Curvo 19">
              <a:extLst>
                <a:ext uri="{FF2B5EF4-FFF2-40B4-BE49-F238E27FC236}">
                  <a16:creationId xmlns:a16="http://schemas.microsoft.com/office/drawing/2014/main" xmlns="" id="{413D6D5B-53E2-4521-B519-559A1B2B69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611573" y="4224925"/>
              <a:ext cx="1193081" cy="698501"/>
            </a:xfrm>
            <a:prstGeom prst="curvedConnector3">
              <a:avLst/>
            </a:prstGeom>
            <a:ln w="38100">
              <a:solidFill>
                <a:srgbClr val="9943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: Curvo 20">
              <a:extLst>
                <a:ext uri="{FF2B5EF4-FFF2-40B4-BE49-F238E27FC236}">
                  <a16:creationId xmlns:a16="http://schemas.microsoft.com/office/drawing/2014/main" xmlns="" id="{C2206808-D10E-4E1F-9D0C-985FA86A7356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2957140" y="3988221"/>
              <a:ext cx="2905964" cy="159179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9943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: Curvo 21">
              <a:extLst>
                <a:ext uri="{FF2B5EF4-FFF2-40B4-BE49-F238E27FC236}">
                  <a16:creationId xmlns:a16="http://schemas.microsoft.com/office/drawing/2014/main" xmlns="" id="{94D8D466-9C3D-40C0-BE16-33A4F4DF0013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5848019" y="3988221"/>
              <a:ext cx="3836757" cy="170645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9943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xmlns="" id="{368995B0-D4A5-46B7-AF0F-0BC4DCA6A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6846" y="2599279"/>
              <a:ext cx="1364063" cy="1357226"/>
            </a:xfrm>
            <a:prstGeom prst="rect">
              <a:avLst/>
            </a:prstGeom>
          </p:spPr>
        </p:pic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xmlns="" id="{BA2C04D6-5E61-4077-BA66-E8023C04680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29" name="CaixaDeTexto 31">
            <a:extLst>
              <a:ext uri="{FF2B5EF4-FFF2-40B4-BE49-F238E27FC236}">
                <a16:creationId xmlns:a16="http://schemas.microsoft.com/office/drawing/2014/main" xmlns="" id="{5AE78197-A1BD-4D05-92FD-0A6D0C130C57}"/>
              </a:ext>
            </a:extLst>
          </p:cNvPr>
          <p:cNvSpPr txBox="1"/>
          <p:nvPr/>
        </p:nvSpPr>
        <p:spPr>
          <a:xfrm>
            <a:off x="3263501" y="34456"/>
            <a:ext cx="5571394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FERRAMENTAS DE DESENVOLVIMENTO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020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2F0B4954-26AC-43F6-9794-8C11004E9E6C}"/>
              </a:ext>
            </a:extLst>
          </p:cNvPr>
          <p:cNvSpPr txBox="1"/>
          <p:nvPr/>
        </p:nvSpPr>
        <p:spPr>
          <a:xfrm>
            <a:off x="2928731" y="4038657"/>
            <a:ext cx="63345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Demonstração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E522683E-9611-4722-A643-B12BF2DDD7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49" y="1189063"/>
            <a:ext cx="7882703" cy="2445402"/>
          </a:xfrm>
          <a:prstGeom prst="rect">
            <a:avLst/>
          </a:prstGeom>
          <a:effectLst>
            <a:outerShdw blurRad="101600" sx="101000" sy="101000" algn="ctr" rotWithShape="0">
              <a:schemeClr val="bg1">
                <a:lumMod val="95000"/>
                <a:alpha val="9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083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69329E45-E8CB-4944-BE7D-678B43249280}"/>
              </a:ext>
            </a:extLst>
          </p:cNvPr>
          <p:cNvGrpSpPr/>
          <p:nvPr/>
        </p:nvGrpSpPr>
        <p:grpSpPr>
          <a:xfrm>
            <a:off x="1032681" y="576618"/>
            <a:ext cx="10126638" cy="5704763"/>
            <a:chOff x="1032681" y="576618"/>
            <a:chExt cx="10126638" cy="5704763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1C250BCF-E5DE-4AD2-A23E-FCDE13099264}"/>
                </a:ext>
              </a:extLst>
            </p:cNvPr>
            <p:cNvSpPr/>
            <p:nvPr/>
          </p:nvSpPr>
          <p:spPr>
            <a:xfrm>
              <a:off x="1032681" y="576618"/>
              <a:ext cx="10126638" cy="5704763"/>
            </a:xfrm>
            <a:prstGeom prst="rect">
              <a:avLst/>
            </a:prstGeom>
            <a:noFill/>
            <a:ln>
              <a:noFill/>
            </a:ln>
            <a:effectLst>
              <a:outerShdw blurRad="1003300" sx="130000" sy="130000" algn="c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>
                <a:effectLst>
                  <a:glow rad="127000">
                    <a:srgbClr val="B00003"/>
                  </a:glow>
                </a:effectLst>
              </a:endParaRPr>
            </a:p>
          </p:txBody>
        </p:sp>
        <p:sp>
          <p:nvSpPr>
            <p:cNvPr id="7" name="CaixaDeTexto 3">
              <a:extLst>
                <a:ext uri="{FF2B5EF4-FFF2-40B4-BE49-F238E27FC236}">
                  <a16:creationId xmlns:a16="http://schemas.microsoft.com/office/drawing/2014/main" xmlns="" id="{69A8D160-6718-44F3-B7AD-9D5AA1317397}"/>
                </a:ext>
              </a:extLst>
            </p:cNvPr>
            <p:cNvSpPr txBox="1"/>
            <p:nvPr/>
          </p:nvSpPr>
          <p:spPr>
            <a:xfrm>
              <a:off x="2928731" y="4082629"/>
              <a:ext cx="6334539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6800" dirty="0">
                  <a:effectLst>
                    <a:outerShdw blurRad="63500" sx="102000" sy="102000" algn="ctr" rotWithShape="0">
                      <a:schemeClr val="bg1">
                        <a:lumMod val="95000"/>
                        <a:alpha val="40000"/>
                      </a:schemeClr>
                    </a:outerShdw>
                  </a:effectLst>
                </a:rPr>
                <a:t>Implantação</a:t>
              </a:r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xmlns="" id="{E522683E-9611-4722-A643-B12BF2DD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649" y="1184896"/>
              <a:ext cx="7882703" cy="2445402"/>
            </a:xfrm>
            <a:prstGeom prst="rect">
              <a:avLst/>
            </a:prstGeom>
            <a:effectLst>
              <a:outerShdw blurRad="101600" sx="101000" sy="101000" algn="ctr" rotWithShape="0">
                <a:schemeClr val="bg1">
                  <a:lumMod val="95000"/>
                  <a:alpha val="95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71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16">
            <a:extLst>
              <a:ext uri="{FF2B5EF4-FFF2-40B4-BE49-F238E27FC236}">
                <a16:creationId xmlns:a16="http://schemas.microsoft.com/office/drawing/2014/main" xmlns="" id="{30DE9DFE-A4E5-4800-9E74-8128D27854FA}"/>
              </a:ext>
            </a:extLst>
          </p:cNvPr>
          <p:cNvSpPr txBox="1"/>
          <p:nvPr/>
        </p:nvSpPr>
        <p:spPr>
          <a:xfrm>
            <a:off x="8516021" y="4442007"/>
            <a:ext cx="3303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DE0005"/>
                </a:solidFill>
                <a:hlinkClick r:id="rId2"/>
              </a:rPr>
              <a:t>http://monkeyshealthcare.azurewebsites.net/html/home.html</a:t>
            </a:r>
            <a:endParaRPr lang="pt-BR" b="1" dirty="0">
              <a:solidFill>
                <a:srgbClr val="DE0005"/>
              </a:solidFill>
            </a:endParaRPr>
          </a:p>
        </p:txBody>
      </p:sp>
      <p:sp>
        <p:nvSpPr>
          <p:cNvPr id="8" name="CaixaDeTexto 17">
            <a:extLst>
              <a:ext uri="{FF2B5EF4-FFF2-40B4-BE49-F238E27FC236}">
                <a16:creationId xmlns:a16="http://schemas.microsoft.com/office/drawing/2014/main" xmlns="" id="{65EA1956-F57A-4372-9D15-22F824C37543}"/>
              </a:ext>
            </a:extLst>
          </p:cNvPr>
          <p:cNvSpPr txBox="1"/>
          <p:nvPr/>
        </p:nvSpPr>
        <p:spPr>
          <a:xfrm>
            <a:off x="5745729" y="5991258"/>
            <a:ext cx="4215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5. Cadastrar os componentes necessários </a:t>
            </a:r>
            <a:r>
              <a:rPr lang="pt-BR" dirty="0" smtClean="0"/>
              <a:t>e</a:t>
            </a:r>
          </a:p>
          <a:p>
            <a:r>
              <a:rPr lang="pt-BR" dirty="0" smtClean="0"/>
              <a:t> acessar </a:t>
            </a:r>
            <a:r>
              <a:rPr lang="pt-BR" dirty="0"/>
              <a:t>a aplicação em nuvem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xmlns="" id="{E2D7ABC2-7C99-4F50-A58C-7DEAEA969813}"/>
              </a:ext>
            </a:extLst>
          </p:cNvPr>
          <p:cNvGrpSpPr/>
          <p:nvPr/>
        </p:nvGrpSpPr>
        <p:grpSpPr>
          <a:xfrm>
            <a:off x="6318798" y="4096371"/>
            <a:ext cx="2337216" cy="2176861"/>
            <a:chOff x="8792568" y="3232343"/>
            <a:chExt cx="2790633" cy="2494139"/>
          </a:xfrm>
        </p:grpSpPr>
        <p:pic>
          <p:nvPicPr>
            <p:cNvPr id="17" name="Imagem 16" descr="Uma imagem contendo equipamentos eletrônicos, computador, sentado, laptop&#10;&#10;Descrição gerada automaticamente">
              <a:extLst>
                <a:ext uri="{FF2B5EF4-FFF2-40B4-BE49-F238E27FC236}">
                  <a16:creationId xmlns:a16="http://schemas.microsoft.com/office/drawing/2014/main" xmlns="" id="{0C7A5EF5-0BAE-42E3-B1DC-C97534316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2568" y="3232343"/>
              <a:ext cx="2790633" cy="2494139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xmlns="" id="{D4F73396-7B84-441B-88BC-37F4622FF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306" b="11933"/>
            <a:stretch/>
          </p:blipFill>
          <p:spPr>
            <a:xfrm>
              <a:off x="9176657" y="3609499"/>
              <a:ext cx="2046513" cy="1193652"/>
            </a:xfrm>
            <a:prstGeom prst="rect">
              <a:avLst/>
            </a:prstGeom>
          </p:spPr>
        </p:pic>
      </p:grpSp>
      <p:pic>
        <p:nvPicPr>
          <p:cNvPr id="36" name="Imagem 35">
            <a:extLst>
              <a:ext uri="{FF2B5EF4-FFF2-40B4-BE49-F238E27FC236}">
                <a16:creationId xmlns:a16="http://schemas.microsoft.com/office/drawing/2014/main" xmlns="" id="{851589E3-FE8C-4DC2-A12F-447403D6AB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865" y="5780277"/>
            <a:ext cx="869917" cy="869917"/>
          </a:xfrm>
          <a:prstGeom prst="rect">
            <a:avLst/>
          </a:prstGeom>
        </p:spPr>
      </p:pic>
      <p:sp>
        <p:nvSpPr>
          <p:cNvPr id="37" name="CaixaDeTexto 59">
            <a:extLst>
              <a:ext uri="{FF2B5EF4-FFF2-40B4-BE49-F238E27FC236}">
                <a16:creationId xmlns:a16="http://schemas.microsoft.com/office/drawing/2014/main" xmlns="" id="{6A515CFD-4767-4560-8F51-4BA9C7CDFF5B}"/>
              </a:ext>
            </a:extLst>
          </p:cNvPr>
          <p:cNvSpPr txBox="1"/>
          <p:nvPr/>
        </p:nvSpPr>
        <p:spPr>
          <a:xfrm>
            <a:off x="3555888" y="30047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INSTALAÇÃO</a:t>
            </a:r>
            <a:endParaRPr lang="pt-BR" sz="2400" b="1" dirty="0"/>
          </a:p>
        </p:txBody>
      </p:sp>
      <p:grpSp>
        <p:nvGrpSpPr>
          <p:cNvPr id="70" name="Grupo 69"/>
          <p:cNvGrpSpPr/>
          <p:nvPr/>
        </p:nvGrpSpPr>
        <p:grpSpPr>
          <a:xfrm>
            <a:off x="3637417" y="743790"/>
            <a:ext cx="3978333" cy="3544677"/>
            <a:chOff x="-19922" y="77274"/>
            <a:chExt cx="3978333" cy="3544677"/>
          </a:xfrm>
        </p:grpSpPr>
        <p:grpSp>
          <p:nvGrpSpPr>
            <p:cNvPr id="71" name="Grupo 70"/>
            <p:cNvGrpSpPr/>
            <p:nvPr/>
          </p:nvGrpSpPr>
          <p:grpSpPr>
            <a:xfrm>
              <a:off x="21383" y="77274"/>
              <a:ext cx="3895725" cy="3178213"/>
              <a:chOff x="297354" y="183374"/>
              <a:chExt cx="3895725" cy="3178213"/>
            </a:xfrm>
          </p:grpSpPr>
          <p:pic>
            <p:nvPicPr>
              <p:cNvPr id="73" name="Imagem 7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354" y="1332762"/>
                <a:ext cx="3895725" cy="2028825"/>
              </a:xfrm>
              <a:prstGeom prst="rect">
                <a:avLst/>
              </a:prstGeom>
            </p:spPr>
          </p:pic>
          <p:pic>
            <p:nvPicPr>
              <p:cNvPr id="74" name="Imagem 7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104" y="183374"/>
                <a:ext cx="3452224" cy="1149388"/>
              </a:xfrm>
              <a:prstGeom prst="rect">
                <a:avLst/>
              </a:prstGeom>
            </p:spPr>
          </p:pic>
        </p:grpSp>
        <p:sp>
          <p:nvSpPr>
            <p:cNvPr id="72" name="CaixaDeTexto 71"/>
            <p:cNvSpPr txBox="1"/>
            <p:nvPr/>
          </p:nvSpPr>
          <p:spPr>
            <a:xfrm>
              <a:off x="-19922" y="3252619"/>
              <a:ext cx="3978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</a:t>
              </a:r>
              <a:r>
                <a:rPr lang="pt-BR" dirty="0" smtClean="0"/>
                <a:t>. Acessar o GitHub e clonar a aplicação.</a:t>
              </a:r>
              <a:endParaRPr lang="pt-BR" dirty="0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7818006" y="616730"/>
            <a:ext cx="4280911" cy="3715559"/>
            <a:chOff x="4928651" y="207487"/>
            <a:chExt cx="4280911" cy="3715559"/>
          </a:xfrm>
        </p:grpSpPr>
        <p:pic>
          <p:nvPicPr>
            <p:cNvPr id="76" name="Imagem 7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8987" y="207487"/>
              <a:ext cx="3400425" cy="304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7" name="Grupo 76"/>
            <p:cNvGrpSpPr/>
            <p:nvPr/>
          </p:nvGrpSpPr>
          <p:grpSpPr>
            <a:xfrm>
              <a:off x="6705694" y="1696422"/>
              <a:ext cx="2503868" cy="946473"/>
              <a:chOff x="9023959" y="2706466"/>
              <a:chExt cx="2503868" cy="946473"/>
            </a:xfrm>
          </p:grpSpPr>
          <p:pic>
            <p:nvPicPr>
              <p:cNvPr id="79" name="Imagem 7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4856" y="3010069"/>
                <a:ext cx="642870" cy="642870"/>
              </a:xfrm>
              <a:prstGeom prst="rect">
                <a:avLst/>
              </a:prstGeom>
            </p:spPr>
          </p:pic>
          <p:pic>
            <p:nvPicPr>
              <p:cNvPr id="80" name="Imagem 79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959" y="2996452"/>
                <a:ext cx="1377759" cy="656487"/>
              </a:xfrm>
              <a:prstGeom prst="rect">
                <a:avLst/>
              </a:prstGeom>
            </p:spPr>
          </p:pic>
          <p:sp>
            <p:nvSpPr>
              <p:cNvPr id="81" name="Mais 80"/>
              <p:cNvSpPr/>
              <p:nvPr/>
            </p:nvSpPr>
            <p:spPr>
              <a:xfrm>
                <a:off x="10380187" y="3075798"/>
                <a:ext cx="497794" cy="497794"/>
              </a:xfrm>
              <a:prstGeom prst="mathPlus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CaixaDeTexto 81"/>
              <p:cNvSpPr txBox="1"/>
              <p:nvPr/>
            </p:nvSpPr>
            <p:spPr>
              <a:xfrm>
                <a:off x="9349089" y="2706466"/>
                <a:ext cx="2178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(shift + botão direito)</a:t>
                </a:r>
                <a:endParaRPr lang="pt-BR" dirty="0"/>
              </a:p>
            </p:txBody>
          </p:sp>
        </p:grpSp>
        <p:sp>
          <p:nvSpPr>
            <p:cNvPr id="78" name="CaixaDeTexto 77"/>
            <p:cNvSpPr txBox="1"/>
            <p:nvPr/>
          </p:nvSpPr>
          <p:spPr>
            <a:xfrm>
              <a:off x="4928651" y="3276715"/>
              <a:ext cx="33166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</a:t>
              </a:r>
              <a:r>
                <a:rPr lang="pt-BR" dirty="0" smtClean="0"/>
                <a:t>. Abrir o prompt de comando na</a:t>
              </a:r>
            </a:p>
            <a:p>
              <a:r>
                <a:rPr lang="pt-BR" dirty="0" smtClean="0"/>
                <a:t>pasta clonada.</a:t>
              </a:r>
              <a:endParaRPr lang="pt-BR" dirty="0"/>
            </a:p>
          </p:txBody>
        </p:sp>
      </p:grpSp>
      <p:grpSp>
        <p:nvGrpSpPr>
          <p:cNvPr id="83" name="Grupo 82"/>
          <p:cNvGrpSpPr/>
          <p:nvPr/>
        </p:nvGrpSpPr>
        <p:grpSpPr>
          <a:xfrm>
            <a:off x="331548" y="4379093"/>
            <a:ext cx="5141864" cy="2265581"/>
            <a:chOff x="6182744" y="4554962"/>
            <a:chExt cx="5141864" cy="2265581"/>
          </a:xfrm>
        </p:grpSpPr>
        <p:pic>
          <p:nvPicPr>
            <p:cNvPr id="84" name="Imagem 8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47783" y="4554962"/>
              <a:ext cx="5076825" cy="1619250"/>
            </a:xfrm>
            <a:prstGeom prst="rect">
              <a:avLst/>
            </a:prstGeom>
          </p:spPr>
        </p:pic>
        <p:sp>
          <p:nvSpPr>
            <p:cNvPr id="85" name="CaixaDeTexto 84"/>
            <p:cNvSpPr txBox="1"/>
            <p:nvPr/>
          </p:nvSpPr>
          <p:spPr>
            <a:xfrm>
              <a:off x="6182744" y="6174212"/>
              <a:ext cx="48905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4</a:t>
              </a:r>
              <a:r>
                <a:rPr lang="pt-BR" dirty="0" smtClean="0"/>
                <a:t>. Executar o passo 2 na pasta “</a:t>
              </a:r>
              <a:r>
                <a:rPr lang="pt-BR" dirty="0" err="1" smtClean="0"/>
                <a:t>ProjetoArduino</a:t>
              </a:r>
              <a:r>
                <a:rPr lang="pt-BR" dirty="0" smtClean="0"/>
                <a:t>” e </a:t>
              </a:r>
            </a:p>
            <a:p>
              <a:r>
                <a:rPr lang="pt-BR" dirty="0" smtClean="0"/>
                <a:t>executar o comando “</a:t>
              </a:r>
              <a:r>
                <a:rPr lang="pt-BR" dirty="0" err="1" smtClean="0"/>
                <a:t>npm</a:t>
              </a:r>
              <a:r>
                <a:rPr lang="pt-BR" dirty="0" smtClean="0"/>
                <a:t> start”.</a:t>
              </a:r>
              <a:endParaRPr lang="pt-BR" dirty="0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285588" y="402450"/>
            <a:ext cx="3478453" cy="3378375"/>
            <a:chOff x="285588" y="402450"/>
            <a:chExt cx="3478453" cy="3378375"/>
          </a:xfrm>
        </p:grpSpPr>
        <p:grpSp>
          <p:nvGrpSpPr>
            <p:cNvPr id="69" name="Grupo 68"/>
            <p:cNvGrpSpPr/>
            <p:nvPr/>
          </p:nvGrpSpPr>
          <p:grpSpPr>
            <a:xfrm>
              <a:off x="285588" y="402450"/>
              <a:ext cx="3228997" cy="3090869"/>
              <a:chOff x="245926" y="541974"/>
              <a:chExt cx="3228997" cy="3090869"/>
            </a:xfrm>
          </p:grpSpPr>
          <p:pic>
            <p:nvPicPr>
              <p:cNvPr id="62" name="Picture 2" descr="Imagem relacionada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396" y="1154208"/>
                <a:ext cx="2467753" cy="1257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3" name="Grupo 62"/>
              <p:cNvGrpSpPr/>
              <p:nvPr/>
            </p:nvGrpSpPr>
            <p:grpSpPr>
              <a:xfrm>
                <a:off x="533396" y="2305815"/>
                <a:ext cx="1327028" cy="1327028"/>
                <a:chOff x="2893078" y="2977069"/>
                <a:chExt cx="2948233" cy="2948234"/>
              </a:xfrm>
            </p:grpSpPr>
            <p:pic>
              <p:nvPicPr>
                <p:cNvPr id="64" name="Picture 6" descr="Resultado de imagem para computador 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93078" y="2977069"/>
                  <a:ext cx="2948233" cy="29482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5" name="Picture 8" descr="Resultado de imagem para node js icon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1847" y="3601008"/>
                  <a:ext cx="1320984" cy="8092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6" name="Imagem 65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7841" y="2260088"/>
                <a:ext cx="1239665" cy="1239665"/>
              </a:xfrm>
              <a:prstGeom prst="rect">
                <a:avLst/>
              </a:prstGeom>
            </p:spPr>
          </p:pic>
          <p:sp>
            <p:nvSpPr>
              <p:cNvPr id="67" name="Retângulo de cantos arredondados 66"/>
              <p:cNvSpPr/>
              <p:nvPr/>
            </p:nvSpPr>
            <p:spPr>
              <a:xfrm>
                <a:off x="245926" y="541974"/>
                <a:ext cx="3228997" cy="3009043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CaixaDeTexto 67"/>
              <p:cNvSpPr txBox="1"/>
              <p:nvPr/>
            </p:nvSpPr>
            <p:spPr>
              <a:xfrm>
                <a:off x="955438" y="648036"/>
                <a:ext cx="18099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 smtClean="0">
                    <a:solidFill>
                      <a:prstClr val="black"/>
                    </a:solidFill>
                  </a:rPr>
                  <a:t>Smart Sensor</a:t>
                </a:r>
                <a:endParaRPr lang="pt-BR" sz="2000" b="1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6" name="CaixaDeTexto 85"/>
            <p:cNvSpPr txBox="1"/>
            <p:nvPr/>
          </p:nvSpPr>
          <p:spPr>
            <a:xfrm>
              <a:off x="285588" y="3411493"/>
              <a:ext cx="3478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1. Instalação física do </a:t>
              </a:r>
              <a:r>
                <a:rPr lang="pt-BR" dirty="0" err="1" smtClean="0"/>
                <a:t>smart</a:t>
              </a:r>
              <a:r>
                <a:rPr lang="pt-BR" dirty="0" smtClean="0"/>
                <a:t> sensor.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88297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0B0F25F3-C8A2-4694-B9C1-0EABC9F77A37}"/>
              </a:ext>
            </a:extLst>
          </p:cNvPr>
          <p:cNvSpPr/>
          <p:nvPr/>
        </p:nvSpPr>
        <p:spPr>
          <a:xfrm>
            <a:off x="1032681" y="568068"/>
            <a:ext cx="10126638" cy="5704763"/>
          </a:xfrm>
          <a:prstGeom prst="rect">
            <a:avLst/>
          </a:prstGeom>
          <a:noFill/>
          <a:ln>
            <a:noFill/>
          </a:ln>
          <a:effectLst>
            <a:outerShdw blurRad="1003300" sx="130000" sy="130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effectLst>
                <a:glow rad="127000">
                  <a:srgbClr val="B00003"/>
                </a:glow>
              </a:effectLst>
            </a:endParaRPr>
          </a:p>
        </p:txBody>
      </p:sp>
      <p:sp>
        <p:nvSpPr>
          <p:cNvPr id="8" name="CaixaDeTexto 9">
            <a:extLst>
              <a:ext uri="{FF2B5EF4-FFF2-40B4-BE49-F238E27FC236}">
                <a16:creationId xmlns:a16="http://schemas.microsoft.com/office/drawing/2014/main" xmlns="" id="{14B85B34-A744-43A2-A0C2-1B87F787DAB2}"/>
              </a:ext>
            </a:extLst>
          </p:cNvPr>
          <p:cNvSpPr txBox="1"/>
          <p:nvPr/>
        </p:nvSpPr>
        <p:spPr>
          <a:xfrm>
            <a:off x="2928729" y="3997571"/>
            <a:ext cx="63345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Visão do Projeto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26" y="1197406"/>
            <a:ext cx="7874547" cy="28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6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A1BE6C9C-D61A-4368-A45C-AF05B7790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3" y="1017778"/>
            <a:ext cx="6993075" cy="5337359"/>
          </a:xfrm>
          <a:prstGeom prst="rect">
            <a:avLst/>
          </a:prstGeom>
        </p:spPr>
      </p:pic>
      <p:pic>
        <p:nvPicPr>
          <p:cNvPr id="6" name="Picture 2" descr="Resultado de imagem para ZENDESK LOGO">
            <a:extLst>
              <a:ext uri="{FF2B5EF4-FFF2-40B4-BE49-F238E27FC236}">
                <a16:creationId xmlns:a16="http://schemas.microsoft.com/office/drawing/2014/main" xmlns="" id="{6C06AE00-53F5-4494-BEE8-5C60B715A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734" y="2926807"/>
            <a:ext cx="3577608" cy="83750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87805F96-9EEF-483C-BC23-31086DA96D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8" name="CaixaDeTexto 8">
            <a:extLst>
              <a:ext uri="{FF2B5EF4-FFF2-40B4-BE49-F238E27FC236}">
                <a16:creationId xmlns:a16="http://schemas.microsoft.com/office/drawing/2014/main" xmlns="" id="{6F7C94B9-3434-4155-95A1-B6BD13354F58}"/>
              </a:ext>
            </a:extLst>
          </p:cNvPr>
          <p:cNvSpPr txBox="1"/>
          <p:nvPr/>
        </p:nvSpPr>
        <p:spPr>
          <a:xfrm>
            <a:off x="3188788" y="10420"/>
            <a:ext cx="5814423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PROCESSO DE ATENDIMENTO E SUPORTE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52566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799A2E19-3F33-4830-BB89-88ED61FC364B}"/>
              </a:ext>
            </a:extLst>
          </p:cNvPr>
          <p:cNvGrpSpPr/>
          <p:nvPr/>
        </p:nvGrpSpPr>
        <p:grpSpPr>
          <a:xfrm>
            <a:off x="1032681" y="576618"/>
            <a:ext cx="10126638" cy="5704763"/>
            <a:chOff x="1032681" y="576618"/>
            <a:chExt cx="10126638" cy="5704763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32415AF0-8FFB-4572-84E8-EB141AB79D29}"/>
                </a:ext>
              </a:extLst>
            </p:cNvPr>
            <p:cNvSpPr/>
            <p:nvPr/>
          </p:nvSpPr>
          <p:spPr>
            <a:xfrm>
              <a:off x="1032681" y="576618"/>
              <a:ext cx="10126638" cy="5704763"/>
            </a:xfrm>
            <a:prstGeom prst="rect">
              <a:avLst/>
            </a:prstGeom>
            <a:noFill/>
            <a:ln>
              <a:noFill/>
            </a:ln>
            <a:effectLst>
              <a:outerShdw blurRad="1003300" sx="130000" sy="130000" algn="c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>
                <a:effectLst>
                  <a:glow rad="127000">
                    <a:srgbClr val="B00003"/>
                  </a:glow>
                </a:effectLst>
              </a:endParaRPr>
            </a:p>
          </p:txBody>
        </p:sp>
        <p:sp>
          <p:nvSpPr>
            <p:cNvPr id="7" name="CaixaDeTexto 3">
              <a:extLst>
                <a:ext uri="{FF2B5EF4-FFF2-40B4-BE49-F238E27FC236}">
                  <a16:creationId xmlns:a16="http://schemas.microsoft.com/office/drawing/2014/main" xmlns="" id="{B1C242C7-7B37-4229-9AD0-A87BAD1367AA}"/>
                </a:ext>
              </a:extLst>
            </p:cNvPr>
            <p:cNvSpPr txBox="1"/>
            <p:nvPr/>
          </p:nvSpPr>
          <p:spPr>
            <a:xfrm>
              <a:off x="2970933" y="4238576"/>
              <a:ext cx="6334539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6800" dirty="0">
                  <a:effectLst>
                    <a:outerShdw blurRad="63500" sx="102000" sy="102000" algn="ctr" rotWithShape="0">
                      <a:schemeClr val="bg1">
                        <a:lumMod val="95000"/>
                        <a:alpha val="40000"/>
                      </a:schemeClr>
                    </a:outerShdw>
                  </a:effectLst>
                </a:rPr>
                <a:t>Conclusão</a:t>
              </a:r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27" y="1209957"/>
            <a:ext cx="7874547" cy="28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9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1">
            <a:extLst>
              <a:ext uri="{FF2B5EF4-FFF2-40B4-BE49-F238E27FC236}">
                <a16:creationId xmlns:a16="http://schemas.microsoft.com/office/drawing/2014/main" xmlns="" id="{BF55E878-05F8-4C01-810F-C5AAB2F274A9}"/>
              </a:ext>
            </a:extLst>
          </p:cNvPr>
          <p:cNvSpPr txBox="1"/>
          <p:nvPr/>
        </p:nvSpPr>
        <p:spPr>
          <a:xfrm>
            <a:off x="966992" y="1205761"/>
            <a:ext cx="3819525" cy="4708981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Experiência de trabalhar em grupo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Aprendizado e compartilhamento de conhecimento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Visão de equipe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Evolução de aprendizado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Desenvolvimento dos requisitos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Metas cumpridas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55525026-98B9-4739-81B0-7A2A56767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17" y="943258"/>
            <a:ext cx="6438492" cy="3762493"/>
          </a:xfrm>
          <a:prstGeom prst="rect">
            <a:avLst/>
          </a:prstGeom>
          <a:effectLst>
            <a:glow rad="139700">
              <a:srgbClr val="FFFF00">
                <a:alpha val="40000"/>
              </a:srgbClr>
            </a:glow>
            <a:outerShdw blurRad="50800" dist="38100" dir="5400000" algn="t" rotWithShape="0">
              <a:srgbClr val="00B050">
                <a:alpha val="4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D9B2B001-A8B2-450A-8094-564428869E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637" y="4423564"/>
            <a:ext cx="4423414" cy="157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6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29">
            <a:extLst>
              <a:ext uri="{FF2B5EF4-FFF2-40B4-BE49-F238E27FC236}">
                <a16:creationId xmlns:a16="http://schemas.microsoft.com/office/drawing/2014/main" xmlns="" id="{51B10A8B-D448-42E1-AB23-C761DA520085}"/>
              </a:ext>
            </a:extLst>
          </p:cNvPr>
          <p:cNvSpPr txBox="1"/>
          <p:nvPr/>
        </p:nvSpPr>
        <p:spPr>
          <a:xfrm>
            <a:off x="3522000" y="4083943"/>
            <a:ext cx="5148000" cy="1323439"/>
          </a:xfrm>
          <a:prstGeom prst="rect">
            <a:avLst/>
          </a:prstGeom>
          <a:noFill/>
          <a:ln w="57150">
            <a:noFill/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0" dirty="0"/>
              <a:t>Obrigado!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A7ADE436-5D1E-4900-8603-BD1CE8591A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96" y="6225794"/>
            <a:ext cx="1754960" cy="372751"/>
          </a:xfrm>
          <a:prstGeom prst="rect">
            <a:avLst/>
          </a:prstGeom>
        </p:spPr>
      </p:pic>
      <p:pic>
        <p:nvPicPr>
          <p:cNvPr id="8" name="Imagem 7" descr="Resultado de imagem para bandtec">
            <a:extLst>
              <a:ext uri="{FF2B5EF4-FFF2-40B4-BE49-F238E27FC236}">
                <a16:creationId xmlns:a16="http://schemas.microsoft.com/office/drawing/2014/main" xmlns="" id="{7BB37CDC-DC28-4BBF-B23B-9B55BC5E62F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35" y="6199484"/>
            <a:ext cx="1089069" cy="42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27" y="958826"/>
            <a:ext cx="7874547" cy="28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9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xmlns="" id="{01EAF03B-023F-4234-81CC-A35F0796F05F}"/>
              </a:ext>
            </a:extLst>
          </p:cNvPr>
          <p:cNvGrpSpPr/>
          <p:nvPr/>
        </p:nvGrpSpPr>
        <p:grpSpPr>
          <a:xfrm>
            <a:off x="1428140" y="1076066"/>
            <a:ext cx="9335721" cy="5327332"/>
            <a:chOff x="985974" y="525466"/>
            <a:chExt cx="9927559" cy="5694935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xmlns="" id="{D376EA54-118F-4A41-8B36-F9F0486616B2}"/>
                </a:ext>
              </a:extLst>
            </p:cNvPr>
            <p:cNvGrpSpPr/>
            <p:nvPr/>
          </p:nvGrpSpPr>
          <p:grpSpPr>
            <a:xfrm flipH="1">
              <a:off x="2172696" y="525466"/>
              <a:ext cx="8530707" cy="1208164"/>
              <a:chOff x="-1227455" y="745796"/>
              <a:chExt cx="11002419" cy="1572334"/>
            </a:xfrm>
          </p:grpSpPr>
          <p:sp>
            <p:nvSpPr>
              <p:cNvPr id="53" name="CaixaDeTexto 3">
                <a:extLst>
                  <a:ext uri="{FF2B5EF4-FFF2-40B4-BE49-F238E27FC236}">
                    <a16:creationId xmlns:a16="http://schemas.microsoft.com/office/drawing/2014/main" xmlns="" id="{B869C691-95EC-4293-9852-78659BA2F83C}"/>
                  </a:ext>
                </a:extLst>
              </p:cNvPr>
              <p:cNvSpPr txBox="1"/>
              <p:nvPr/>
            </p:nvSpPr>
            <p:spPr>
              <a:xfrm>
                <a:off x="-332639" y="1247664"/>
                <a:ext cx="10107603" cy="107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scrum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master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API, </a:t>
                </a:r>
              </a:p>
              <a:p>
                <a:r>
                  <a:rPr lang="pt-BR" sz="2200" b="1" dirty="0">
                    <a:solidFill>
                      <a:srgbClr val="DE0005"/>
                    </a:solidFill>
                  </a:rPr>
                  <a:t>                                                                                    documentação.</a:t>
                </a:r>
              </a:p>
            </p:txBody>
          </p:sp>
          <p:pic>
            <p:nvPicPr>
              <p:cNvPr id="54" name="Imagem 53">
                <a:extLst>
                  <a:ext uri="{FF2B5EF4-FFF2-40B4-BE49-F238E27FC236}">
                    <a16:creationId xmlns:a16="http://schemas.microsoft.com/office/drawing/2014/main" xmlns="" id="{E442C5BF-C88C-4FB2-8066-D8B5E3E1B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-1227455" y="970410"/>
                <a:ext cx="1043486" cy="1150869"/>
              </a:xfrm>
              <a:prstGeom prst="ellipse">
                <a:avLst/>
              </a:prstGeom>
            </p:spPr>
          </p:pic>
          <p:sp>
            <p:nvSpPr>
              <p:cNvPr id="55" name="CaixaDeTexto 5">
                <a:extLst>
                  <a:ext uri="{FF2B5EF4-FFF2-40B4-BE49-F238E27FC236}">
                    <a16:creationId xmlns:a16="http://schemas.microsoft.com/office/drawing/2014/main" xmlns="" id="{34EBBF20-45F2-4332-B25F-DD131094300B}"/>
                  </a:ext>
                </a:extLst>
              </p:cNvPr>
              <p:cNvSpPr txBox="1"/>
              <p:nvPr/>
            </p:nvSpPr>
            <p:spPr>
              <a:xfrm>
                <a:off x="524111" y="745796"/>
                <a:ext cx="1862688" cy="461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Allan Tavares</a:t>
                </a:r>
              </a:p>
            </p:txBody>
          </p:sp>
        </p:grp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xmlns="" id="{F632866E-867E-4C46-91FD-3B3523842C70}"/>
                </a:ext>
              </a:extLst>
            </p:cNvPr>
            <p:cNvGrpSpPr/>
            <p:nvPr/>
          </p:nvGrpSpPr>
          <p:grpSpPr>
            <a:xfrm flipH="1">
              <a:off x="985974" y="1649490"/>
              <a:ext cx="8048477" cy="759481"/>
              <a:chOff x="1620396" y="2513936"/>
              <a:chExt cx="8736953" cy="916424"/>
            </a:xfrm>
          </p:grpSpPr>
          <p:sp>
            <p:nvSpPr>
              <p:cNvPr id="50" name="CaixaDeTexto 6">
                <a:extLst>
                  <a:ext uri="{FF2B5EF4-FFF2-40B4-BE49-F238E27FC236}">
                    <a16:creationId xmlns:a16="http://schemas.microsoft.com/office/drawing/2014/main" xmlns="" id="{B18F29FC-2216-42B3-BB6F-695362B957EA}"/>
                  </a:ext>
                </a:extLst>
              </p:cNvPr>
              <p:cNvSpPr txBox="1"/>
              <p:nvPr/>
            </p:nvSpPr>
            <p:spPr>
              <a:xfrm>
                <a:off x="1620396" y="2972149"/>
                <a:ext cx="780322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tester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documentação. </a:t>
                </a:r>
              </a:p>
            </p:txBody>
          </p:sp>
          <p:pic>
            <p:nvPicPr>
              <p:cNvPr id="51" name="Imagem 50" descr="Uma imagem contendo pessoa, parede, mulher, sorrindo&#10;&#10;Descrição gerada automaticamente">
                <a:extLst>
                  <a:ext uri="{FF2B5EF4-FFF2-40B4-BE49-F238E27FC236}">
                    <a16:creationId xmlns:a16="http://schemas.microsoft.com/office/drawing/2014/main" xmlns="" id="{6D0C5887-D689-45E4-BD23-7B7999364A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12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722"/>
              <a:stretch/>
            </p:blipFill>
            <p:spPr>
              <a:xfrm>
                <a:off x="9473683" y="2513936"/>
                <a:ext cx="883666" cy="916424"/>
              </a:xfrm>
              <a:prstGeom prst="ellipse">
                <a:avLst/>
              </a:prstGeom>
            </p:spPr>
          </p:pic>
          <p:sp>
            <p:nvSpPr>
              <p:cNvPr id="52" name="CaixaDeTexto 8">
                <a:extLst>
                  <a:ext uri="{FF2B5EF4-FFF2-40B4-BE49-F238E27FC236}">
                    <a16:creationId xmlns:a16="http://schemas.microsoft.com/office/drawing/2014/main" xmlns="" id="{0AC047A6-F271-450B-9FD0-DC13D067AE4B}"/>
                  </a:ext>
                </a:extLst>
              </p:cNvPr>
              <p:cNvSpPr txBox="1"/>
              <p:nvPr/>
            </p:nvSpPr>
            <p:spPr>
              <a:xfrm>
                <a:off x="7190542" y="2513936"/>
                <a:ext cx="2210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Angélica </a:t>
                </a:r>
                <a:r>
                  <a:rPr lang="pt-BR" sz="2400" b="1" u="sng" dirty="0" err="1"/>
                  <a:t>Cassoli</a:t>
                </a:r>
                <a:endParaRPr lang="pt-BR" sz="2400" b="1" u="sng" dirty="0"/>
              </a:p>
            </p:txBody>
          </p: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xmlns="" id="{01D5DCE5-144F-4E41-927B-87CC9D7E5130}"/>
                </a:ext>
              </a:extLst>
            </p:cNvPr>
            <p:cNvGrpSpPr/>
            <p:nvPr/>
          </p:nvGrpSpPr>
          <p:grpSpPr>
            <a:xfrm flipH="1">
              <a:off x="3577635" y="2585127"/>
              <a:ext cx="7335898" cy="929527"/>
              <a:chOff x="379077" y="4072117"/>
              <a:chExt cx="7335898" cy="929527"/>
            </a:xfrm>
          </p:grpSpPr>
          <p:sp>
            <p:nvSpPr>
              <p:cNvPr id="47" name="CaixaDeTexto 10">
                <a:extLst>
                  <a:ext uri="{FF2B5EF4-FFF2-40B4-BE49-F238E27FC236}">
                    <a16:creationId xmlns:a16="http://schemas.microsoft.com/office/drawing/2014/main" xmlns="" id="{6485B0A9-9E7E-45AF-BFC3-0A9493A79A25}"/>
                  </a:ext>
                </a:extLst>
              </p:cNvPr>
              <p:cNvSpPr txBox="1"/>
              <p:nvPr/>
            </p:nvSpPr>
            <p:spPr>
              <a:xfrm>
                <a:off x="1542964" y="4454896"/>
                <a:ext cx="6172011" cy="430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suporte. </a:t>
                </a:r>
              </a:p>
            </p:txBody>
          </p:sp>
          <p:pic>
            <p:nvPicPr>
              <p:cNvPr id="48" name="Imagem 47">
                <a:extLst>
                  <a:ext uri="{FF2B5EF4-FFF2-40B4-BE49-F238E27FC236}">
                    <a16:creationId xmlns:a16="http://schemas.microsoft.com/office/drawing/2014/main" xmlns="" id="{CA0C11F3-9570-4B9F-94ED-6EAF78019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79077" y="4102984"/>
                <a:ext cx="883666" cy="898660"/>
              </a:xfrm>
              <a:prstGeom prst="ellipse">
                <a:avLst/>
              </a:prstGeom>
            </p:spPr>
          </p:pic>
          <p:sp>
            <p:nvSpPr>
              <p:cNvPr id="49" name="CaixaDeTexto 13">
                <a:extLst>
                  <a:ext uri="{FF2B5EF4-FFF2-40B4-BE49-F238E27FC236}">
                    <a16:creationId xmlns:a16="http://schemas.microsoft.com/office/drawing/2014/main" xmlns="" id="{70ABDC54-1F5A-41BB-A983-002D7DEAB55A}"/>
                  </a:ext>
                </a:extLst>
              </p:cNvPr>
              <p:cNvSpPr txBox="1"/>
              <p:nvPr/>
            </p:nvSpPr>
            <p:spPr>
              <a:xfrm>
                <a:off x="1398273" y="4072117"/>
                <a:ext cx="2113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Daniel </a:t>
                </a:r>
                <a:r>
                  <a:rPr lang="pt-BR" sz="2400" b="1" u="sng" dirty="0" err="1"/>
                  <a:t>Bertucci</a:t>
                </a:r>
                <a:endParaRPr lang="pt-BR" sz="2400" b="1" u="sng" dirty="0"/>
              </a:p>
            </p:txBody>
          </p:sp>
        </p:grp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xmlns="" id="{D734944D-FA35-4C58-B40F-EDDF1E7D3D3D}"/>
                </a:ext>
              </a:extLst>
            </p:cNvPr>
            <p:cNvGrpSpPr/>
            <p:nvPr/>
          </p:nvGrpSpPr>
          <p:grpSpPr>
            <a:xfrm flipH="1">
              <a:off x="990430" y="3398792"/>
              <a:ext cx="6866792" cy="975381"/>
              <a:chOff x="3490558" y="5004471"/>
              <a:chExt cx="6866792" cy="975381"/>
            </a:xfrm>
          </p:grpSpPr>
          <p:sp>
            <p:nvSpPr>
              <p:cNvPr id="44" name="CaixaDeTexto 14">
                <a:extLst>
                  <a:ext uri="{FF2B5EF4-FFF2-40B4-BE49-F238E27FC236}">
                    <a16:creationId xmlns:a16="http://schemas.microsoft.com/office/drawing/2014/main" xmlns="" id="{745BB429-E4AD-4431-B622-30B96F7E75EB}"/>
                  </a:ext>
                </a:extLst>
              </p:cNvPr>
              <p:cNvSpPr txBox="1"/>
              <p:nvPr/>
            </p:nvSpPr>
            <p:spPr>
              <a:xfrm>
                <a:off x="3490558" y="5548965"/>
                <a:ext cx="58413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documentação. </a:t>
                </a:r>
              </a:p>
            </p:txBody>
          </p:sp>
          <p:sp>
            <p:nvSpPr>
              <p:cNvPr id="45" name="CaixaDeTexto 15">
                <a:extLst>
                  <a:ext uri="{FF2B5EF4-FFF2-40B4-BE49-F238E27FC236}">
                    <a16:creationId xmlns:a16="http://schemas.microsoft.com/office/drawing/2014/main" xmlns="" id="{5B5DD040-BBB7-4287-9607-F31143104EA1}"/>
                  </a:ext>
                </a:extLst>
              </p:cNvPr>
              <p:cNvSpPr txBox="1"/>
              <p:nvPr/>
            </p:nvSpPr>
            <p:spPr>
              <a:xfrm>
                <a:off x="6703439" y="5161154"/>
                <a:ext cx="26263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Fernanda Coutinho</a:t>
                </a:r>
              </a:p>
            </p:txBody>
          </p:sp>
          <p:pic>
            <p:nvPicPr>
              <p:cNvPr id="46" name="Imagem 45">
                <a:extLst>
                  <a:ext uri="{FF2B5EF4-FFF2-40B4-BE49-F238E27FC236}">
                    <a16:creationId xmlns:a16="http://schemas.microsoft.com/office/drawing/2014/main" xmlns="" id="{AFB38125-5842-4B1C-B888-C0907E188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4061" y="5004471"/>
                <a:ext cx="903289" cy="879598"/>
              </a:xfrm>
              <a:prstGeom prst="ellipse">
                <a:avLst/>
              </a:prstGeom>
            </p:spPr>
          </p:pic>
        </p:grp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xmlns="" id="{8F5C8D16-E268-4DC2-91C4-5BE087751B66}"/>
                </a:ext>
              </a:extLst>
            </p:cNvPr>
            <p:cNvGrpSpPr/>
            <p:nvPr/>
          </p:nvGrpSpPr>
          <p:grpSpPr>
            <a:xfrm flipH="1">
              <a:off x="2103011" y="4467520"/>
              <a:ext cx="8810522" cy="886232"/>
              <a:chOff x="402099" y="4603675"/>
              <a:chExt cx="8810522" cy="886232"/>
            </a:xfrm>
          </p:grpSpPr>
          <p:sp>
            <p:nvSpPr>
              <p:cNvPr id="41" name="CaixaDeTexto 23">
                <a:extLst>
                  <a:ext uri="{FF2B5EF4-FFF2-40B4-BE49-F238E27FC236}">
                    <a16:creationId xmlns:a16="http://schemas.microsoft.com/office/drawing/2014/main" xmlns="" id="{A223B055-9E35-4289-9011-ABB3E73DB024}"/>
                  </a:ext>
                </a:extLst>
              </p:cNvPr>
              <p:cNvSpPr txBox="1"/>
              <p:nvPr/>
            </p:nvSpPr>
            <p:spPr>
              <a:xfrm>
                <a:off x="1496474" y="4603675"/>
                <a:ext cx="17218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Lucas Ferrer</a:t>
                </a:r>
              </a:p>
            </p:txBody>
          </p:sp>
          <p:sp>
            <p:nvSpPr>
              <p:cNvPr id="42" name="CaixaDeTexto 24">
                <a:extLst>
                  <a:ext uri="{FF2B5EF4-FFF2-40B4-BE49-F238E27FC236}">
                    <a16:creationId xmlns:a16="http://schemas.microsoft.com/office/drawing/2014/main" xmlns="" id="{9077E786-F2F8-4C75-BB92-F9375720FCF0}"/>
                  </a:ext>
                </a:extLst>
              </p:cNvPr>
              <p:cNvSpPr txBox="1"/>
              <p:nvPr/>
            </p:nvSpPr>
            <p:spPr>
              <a:xfrm>
                <a:off x="1655680" y="4995123"/>
                <a:ext cx="755694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banco de dados, servidor,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API. </a:t>
                </a:r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xmlns="" id="{8B9A199B-E380-4CAF-B93F-4D4BB8ADC7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099" y="4607483"/>
                <a:ext cx="903289" cy="882424"/>
              </a:xfrm>
              <a:prstGeom prst="ellipse">
                <a:avLst/>
              </a:prstGeom>
            </p:spPr>
          </p:pic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xmlns="" id="{D17EB525-32E4-4B8A-B360-D24D8C909F53}"/>
                </a:ext>
              </a:extLst>
            </p:cNvPr>
            <p:cNvGrpSpPr/>
            <p:nvPr/>
          </p:nvGrpSpPr>
          <p:grpSpPr>
            <a:xfrm flipH="1">
              <a:off x="985974" y="5337977"/>
              <a:ext cx="6915124" cy="882424"/>
              <a:chOff x="4129220" y="5618338"/>
              <a:chExt cx="6915124" cy="882424"/>
            </a:xfrm>
          </p:grpSpPr>
          <p:sp>
            <p:nvSpPr>
              <p:cNvPr id="38" name="CaixaDeTexto 26">
                <a:extLst>
                  <a:ext uri="{FF2B5EF4-FFF2-40B4-BE49-F238E27FC236}">
                    <a16:creationId xmlns:a16="http://schemas.microsoft.com/office/drawing/2014/main" xmlns="" id="{2C8D0244-46E0-4E66-BF66-D08AABFF22ED}"/>
                  </a:ext>
                </a:extLst>
              </p:cNvPr>
              <p:cNvSpPr txBox="1"/>
              <p:nvPr/>
            </p:nvSpPr>
            <p:spPr>
              <a:xfrm>
                <a:off x="8122546" y="5643132"/>
                <a:ext cx="19055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Ramon Souza</a:t>
                </a:r>
              </a:p>
            </p:txBody>
          </p:sp>
          <p:sp>
            <p:nvSpPr>
              <p:cNvPr id="39" name="CaixaDeTexto 27">
                <a:extLst>
                  <a:ext uri="{FF2B5EF4-FFF2-40B4-BE49-F238E27FC236}">
                    <a16:creationId xmlns:a16="http://schemas.microsoft.com/office/drawing/2014/main" xmlns="" id="{EDCCE6FD-9C21-4831-8DC9-2201D3306237}"/>
                  </a:ext>
                </a:extLst>
              </p:cNvPr>
              <p:cNvSpPr txBox="1"/>
              <p:nvPr/>
            </p:nvSpPr>
            <p:spPr>
              <a:xfrm>
                <a:off x="4129220" y="6029708"/>
                <a:ext cx="588757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documentação. </a:t>
                </a:r>
              </a:p>
            </p:txBody>
          </p:sp>
          <p:pic>
            <p:nvPicPr>
              <p:cNvPr id="40" name="Imagem 39" descr="Uma imagem contendo pessoa, homem, parede, interior&#10;&#10;Descrição gerada automaticamente">
                <a:extLst>
                  <a:ext uri="{FF2B5EF4-FFF2-40B4-BE49-F238E27FC236}">
                    <a16:creationId xmlns:a16="http://schemas.microsoft.com/office/drawing/2014/main" xmlns="" id="{F1B9024C-4E06-4CC2-978B-11CDCAFBFC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472"/>
              <a:stretch/>
            </p:blipFill>
            <p:spPr>
              <a:xfrm>
                <a:off x="10117486" y="5618338"/>
                <a:ext cx="926858" cy="882424"/>
              </a:xfrm>
              <a:prstGeom prst="ellipse">
                <a:avLst/>
              </a:prstGeom>
            </p:spPr>
          </p:pic>
        </p:grpSp>
      </p:grpSp>
      <p:pic>
        <p:nvPicPr>
          <p:cNvPr id="56" name="Imagem 55">
            <a:extLst>
              <a:ext uri="{FF2B5EF4-FFF2-40B4-BE49-F238E27FC236}">
                <a16:creationId xmlns:a16="http://schemas.microsoft.com/office/drawing/2014/main" xmlns="" id="{F2CC0B87-4234-436E-B040-064A5B712E2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57" name="CaixaDeTexto 32">
            <a:extLst>
              <a:ext uri="{FF2B5EF4-FFF2-40B4-BE49-F238E27FC236}">
                <a16:creationId xmlns:a16="http://schemas.microsoft.com/office/drawing/2014/main" xmlns="" id="{0CA0EC71-DE16-4C36-8A84-3A7D475046B2}"/>
              </a:ext>
            </a:extLst>
          </p:cNvPr>
          <p:cNvSpPr txBox="1"/>
          <p:nvPr/>
        </p:nvSpPr>
        <p:spPr>
          <a:xfrm>
            <a:off x="3522000" y="33310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EQUIPE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44273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24">
            <a:extLst>
              <a:ext uri="{FF2B5EF4-FFF2-40B4-BE49-F238E27FC236}">
                <a16:creationId xmlns:a16="http://schemas.microsoft.com/office/drawing/2014/main" xmlns="" id="{31382BCE-31AB-4E2C-9F24-2D4A779E01C8}"/>
              </a:ext>
            </a:extLst>
          </p:cNvPr>
          <p:cNvSpPr txBox="1"/>
          <p:nvPr/>
        </p:nvSpPr>
        <p:spPr>
          <a:xfrm>
            <a:off x="1762313" y="5121973"/>
            <a:ext cx="5698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>
                <a:effectLst>
                  <a:innerShdw blurRad="279400">
                    <a:prstClr val="black"/>
                  </a:innerShdw>
                </a:effectLst>
              </a:rPr>
              <a:t>PROJETO IOT </a:t>
            </a:r>
          </a:p>
          <a:p>
            <a:pPr algn="ctr"/>
            <a:r>
              <a:rPr lang="pt-BR" sz="2400" b="1" dirty="0">
                <a:effectLst>
                  <a:innerShdw blurRad="279400">
                    <a:prstClr val="black"/>
                  </a:innerShdw>
                </a:effectLst>
              </a:rPr>
              <a:t>MONITORAMENTO DE CLIMATIZAÇÃO</a:t>
            </a:r>
          </a:p>
          <a:p>
            <a:pPr algn="ctr"/>
            <a:r>
              <a:rPr lang="pt-BR" sz="2400" b="1" dirty="0">
                <a:effectLst>
                  <a:innerShdw blurRad="279400">
                    <a:prstClr val="black"/>
                  </a:innerShdw>
                </a:effectLst>
              </a:rPr>
              <a:t>VIA </a:t>
            </a:r>
            <a:r>
              <a:rPr lang="pt-BR" sz="2400" b="1" dirty="0" smtClean="0">
                <a:effectLst>
                  <a:innerShdw blurRad="279400">
                    <a:prstClr val="black"/>
                  </a:innerShdw>
                </a:effectLst>
              </a:rPr>
              <a:t>ARDUINO</a:t>
            </a:r>
            <a:endParaRPr lang="pt-BR" sz="2400" dirty="0">
              <a:effectLst>
                <a:innerShdw blurRad="279400">
                  <a:prstClr val="black"/>
                </a:innerShdw>
              </a:effectLst>
            </a:endParaRPr>
          </a:p>
        </p:txBody>
      </p:sp>
      <p:pic>
        <p:nvPicPr>
          <p:cNvPr id="6" name="Imagem 5" descr="Resultado de imagem para bandtec">
            <a:extLst>
              <a:ext uri="{FF2B5EF4-FFF2-40B4-BE49-F238E27FC236}">
                <a16:creationId xmlns:a16="http://schemas.microsoft.com/office/drawing/2014/main" xmlns="" id="{C51CC135-60D9-4EA3-BA04-46EF0C9BE2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419" y="2151207"/>
            <a:ext cx="2692397" cy="99979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1">
            <a:extLst>
              <a:ext uri="{FF2B5EF4-FFF2-40B4-BE49-F238E27FC236}">
                <a16:creationId xmlns:a16="http://schemas.microsoft.com/office/drawing/2014/main" xmlns="" id="{9AFA27A1-4420-4BA6-AE3A-7888C24C5A49}"/>
              </a:ext>
            </a:extLst>
          </p:cNvPr>
          <p:cNvSpPr txBox="1"/>
          <p:nvPr/>
        </p:nvSpPr>
        <p:spPr>
          <a:xfrm>
            <a:off x="7852942" y="3647672"/>
            <a:ext cx="323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solidFill>
                  <a:srgbClr val="00BBCF"/>
                </a:solidFill>
              </a:rPr>
              <a:t>Geração Futura 2018</a:t>
            </a:r>
          </a:p>
        </p:txBody>
      </p:sp>
      <p:sp>
        <p:nvSpPr>
          <p:cNvPr id="8" name="CaixaDeTexto 45">
            <a:extLst>
              <a:ext uri="{FF2B5EF4-FFF2-40B4-BE49-F238E27FC236}">
                <a16:creationId xmlns:a16="http://schemas.microsoft.com/office/drawing/2014/main" xmlns="" id="{5F6B9C4E-8534-403E-AEEA-BA5D51666C4C}"/>
              </a:ext>
            </a:extLst>
          </p:cNvPr>
          <p:cNvSpPr txBox="1"/>
          <p:nvPr/>
        </p:nvSpPr>
        <p:spPr>
          <a:xfrm>
            <a:off x="7281594" y="4154398"/>
            <a:ext cx="4271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dirty="0">
                <a:solidFill>
                  <a:srgbClr val="00BBCF"/>
                </a:solidFill>
              </a:rPr>
              <a:t>Curso de Tecnologia em Análise e Desenvolvimento de Sistemas</a:t>
            </a:r>
          </a:p>
        </p:txBody>
      </p:sp>
      <p:grpSp>
        <p:nvGrpSpPr>
          <p:cNvPr id="9" name="Grupo 6">
            <a:extLst>
              <a:ext uri="{FF2B5EF4-FFF2-40B4-BE49-F238E27FC236}">
                <a16:creationId xmlns:a16="http://schemas.microsoft.com/office/drawing/2014/main" xmlns="" id="{AB665671-AE89-4940-AFF4-F2F9C6F487C0}"/>
              </a:ext>
            </a:extLst>
          </p:cNvPr>
          <p:cNvGrpSpPr/>
          <p:nvPr/>
        </p:nvGrpSpPr>
        <p:grpSpPr>
          <a:xfrm>
            <a:off x="325443" y="304879"/>
            <a:ext cx="6793465" cy="4243776"/>
            <a:chOff x="374888" y="537881"/>
            <a:chExt cx="9253206" cy="5994945"/>
          </a:xfrm>
          <a:effectLst>
            <a:outerShdw blurRad="38100" sx="101000" sy="101000" algn="ctr" rotWithShape="0">
              <a:prstClr val="black">
                <a:alpha val="41000"/>
              </a:prstClr>
            </a:outerShdw>
          </a:effectLst>
        </p:grpSpPr>
        <p:grpSp>
          <p:nvGrpSpPr>
            <p:cNvPr id="12" name="Grupo 48">
              <a:extLst>
                <a:ext uri="{FF2B5EF4-FFF2-40B4-BE49-F238E27FC236}">
                  <a16:creationId xmlns:a16="http://schemas.microsoft.com/office/drawing/2014/main" xmlns="" id="{02572C24-4F58-4F7A-9C23-F1805BCC5267}"/>
                </a:ext>
              </a:extLst>
            </p:cNvPr>
            <p:cNvGrpSpPr/>
            <p:nvPr/>
          </p:nvGrpSpPr>
          <p:grpSpPr>
            <a:xfrm>
              <a:off x="374888" y="537881"/>
              <a:ext cx="9253206" cy="5994945"/>
              <a:chOff x="457201" y="-374072"/>
              <a:chExt cx="9767454" cy="7232074"/>
            </a:xfrm>
          </p:grpSpPr>
          <p:grpSp>
            <p:nvGrpSpPr>
              <p:cNvPr id="14" name="Grupo 42">
                <a:extLst>
                  <a:ext uri="{FF2B5EF4-FFF2-40B4-BE49-F238E27FC236}">
                    <a16:creationId xmlns:a16="http://schemas.microsoft.com/office/drawing/2014/main" xmlns="" id="{6FBD6EC9-4D7D-4D0F-BD51-BB1C5A460D69}"/>
                  </a:ext>
                </a:extLst>
              </p:cNvPr>
              <p:cNvGrpSpPr/>
              <p:nvPr/>
            </p:nvGrpSpPr>
            <p:grpSpPr>
              <a:xfrm>
                <a:off x="457201" y="-374072"/>
                <a:ext cx="9767454" cy="7232074"/>
                <a:chOff x="457201" y="0"/>
                <a:chExt cx="9379527" cy="6858000"/>
              </a:xfrm>
            </p:grpSpPr>
            <p:grpSp>
              <p:nvGrpSpPr>
                <p:cNvPr id="17" name="Grupo 35">
                  <a:extLst>
                    <a:ext uri="{FF2B5EF4-FFF2-40B4-BE49-F238E27FC236}">
                      <a16:creationId xmlns:a16="http://schemas.microsoft.com/office/drawing/2014/main" xmlns="" id="{ED869AF7-5BDF-4AF8-8946-C3A7118A3269}"/>
                    </a:ext>
                  </a:extLst>
                </p:cNvPr>
                <p:cNvGrpSpPr/>
                <p:nvPr/>
              </p:nvGrpSpPr>
              <p:grpSpPr>
                <a:xfrm>
                  <a:off x="457201" y="0"/>
                  <a:ext cx="9379527" cy="6858000"/>
                  <a:chOff x="2206283" y="2251365"/>
                  <a:chExt cx="6924270" cy="4606634"/>
                </a:xfrm>
              </p:grpSpPr>
              <p:grpSp>
                <p:nvGrpSpPr>
                  <p:cNvPr id="23" name="Agrupar 22">
                    <a:extLst>
                      <a:ext uri="{FF2B5EF4-FFF2-40B4-BE49-F238E27FC236}">
                        <a16:creationId xmlns:a16="http://schemas.microsoft.com/office/drawing/2014/main" xmlns="" id="{C65CC24E-EAA2-4D15-A50E-6DA0C53D0BA4}"/>
                      </a:ext>
                    </a:extLst>
                  </p:cNvPr>
                  <p:cNvGrpSpPr/>
                  <p:nvPr/>
                </p:nvGrpSpPr>
                <p:grpSpPr>
                  <a:xfrm>
                    <a:off x="2206283" y="2251365"/>
                    <a:ext cx="6924270" cy="4606634"/>
                    <a:chOff x="809853" y="759172"/>
                    <a:chExt cx="4828720" cy="3158635"/>
                  </a:xfrm>
                  <a:effectLst>
                    <a:outerShdw blurRad="50800" sx="101000" sy="101000" algn="ctr" rotWithShape="0">
                      <a:schemeClr val="bg1">
                        <a:alpha val="40000"/>
                      </a:schemeClr>
                    </a:outerShdw>
                  </a:effectLst>
                </p:grpSpPr>
                <p:pic>
                  <p:nvPicPr>
                    <p:cNvPr id="32" name="Picture 2" descr="Resultado de imagem para dht11 icon">
                      <a:extLst>
                        <a:ext uri="{FF2B5EF4-FFF2-40B4-BE49-F238E27FC236}">
                          <a16:creationId xmlns:a16="http://schemas.microsoft.com/office/drawing/2014/main" xmlns="" id="{21CD8076-2984-4B36-A15A-06E5426B14D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biLevel thresh="7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9853" y="759172"/>
                      <a:ext cx="4828720" cy="3158635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3" name="Fluxograma: Conector 32">
                      <a:extLst>
                        <a:ext uri="{FF2B5EF4-FFF2-40B4-BE49-F238E27FC236}">
                          <a16:creationId xmlns:a16="http://schemas.microsoft.com/office/drawing/2014/main" xmlns="" id="{EDB4CAEE-1D36-4991-87C0-57457978BE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1477" y="1678928"/>
                      <a:ext cx="1060451" cy="1019680"/>
                    </a:xfrm>
                    <a:prstGeom prst="flowChartConnector">
                      <a:avLst/>
                    </a:prstGeom>
                    <a:solidFill>
                      <a:srgbClr val="E6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5842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4" name="Fluxograma: Conector 33">
                      <a:extLst>
                        <a:ext uri="{FF2B5EF4-FFF2-40B4-BE49-F238E27FC236}">
                          <a16:creationId xmlns:a16="http://schemas.microsoft.com/office/drawing/2014/main" xmlns="" id="{88ABFCEF-CCEB-4344-BA58-7FE952E2C2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5328" y="2405051"/>
                      <a:ext cx="469900" cy="458656"/>
                    </a:xfrm>
                    <a:prstGeom prst="flowChartConnector">
                      <a:avLst/>
                    </a:prstGeom>
                    <a:solidFill>
                      <a:srgbClr val="E6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524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5" name="Fluxograma: Conector 34">
                      <a:extLst>
                        <a:ext uri="{FF2B5EF4-FFF2-40B4-BE49-F238E27FC236}">
                          <a16:creationId xmlns:a16="http://schemas.microsoft.com/office/drawing/2014/main" xmlns="" id="{B2057F11-7EB1-49B4-92DA-A1ADF49AAC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8332" y="2741626"/>
                      <a:ext cx="558799" cy="571500"/>
                    </a:xfrm>
                    <a:prstGeom prst="flowChartConnector">
                      <a:avLst/>
                    </a:prstGeom>
                    <a:solidFill>
                      <a:srgbClr val="C0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2540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6" name="Fluxograma: Conector 35">
                      <a:extLst>
                        <a:ext uri="{FF2B5EF4-FFF2-40B4-BE49-F238E27FC236}">
                          <a16:creationId xmlns:a16="http://schemas.microsoft.com/office/drawing/2014/main" xmlns="" id="{AD042869-AC7E-4FB3-8AF4-536783765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3377" y="1178741"/>
                      <a:ext cx="400051" cy="388612"/>
                    </a:xfrm>
                    <a:prstGeom prst="flowChartConnector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7" name="Fluxograma: Conector 36">
                      <a:extLst>
                        <a:ext uri="{FF2B5EF4-FFF2-40B4-BE49-F238E27FC236}">
                          <a16:creationId xmlns:a16="http://schemas.microsoft.com/office/drawing/2014/main" xmlns="" id="{8119AEE0-7007-4D56-A04A-69CDE4036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4326" y="1584972"/>
                      <a:ext cx="311151" cy="312412"/>
                    </a:xfrm>
                    <a:prstGeom prst="flowChartConnector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8" name="Fluxograma: Conector 37">
                      <a:extLst>
                        <a:ext uri="{FF2B5EF4-FFF2-40B4-BE49-F238E27FC236}">
                          <a16:creationId xmlns:a16="http://schemas.microsoft.com/office/drawing/2014/main" xmlns="" id="{5EFC056F-9636-4C3F-A6A4-D86A4F08DB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77849" y="1573511"/>
                      <a:ext cx="336080" cy="337527"/>
                    </a:xfrm>
                    <a:prstGeom prst="flowChartConnector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9" name="Fluxograma: Conector 38">
                      <a:extLst>
                        <a:ext uri="{FF2B5EF4-FFF2-40B4-BE49-F238E27FC236}">
                          <a16:creationId xmlns:a16="http://schemas.microsoft.com/office/drawing/2014/main" xmlns="" id="{D4E709F3-39E2-4720-9FE1-FF20677465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15433" y="2927528"/>
                      <a:ext cx="364889" cy="365659"/>
                    </a:xfrm>
                    <a:prstGeom prst="flowChartConnector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0" name="Fluxograma: Conector 39">
                      <a:extLst>
                        <a:ext uri="{FF2B5EF4-FFF2-40B4-BE49-F238E27FC236}">
                          <a16:creationId xmlns:a16="http://schemas.microsoft.com/office/drawing/2014/main" xmlns="" id="{4C49D132-A0F2-44C3-A287-C6B755D76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232" y="2173461"/>
                      <a:ext cx="393701" cy="401636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651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1" name="Fluxograma: Conector 40">
                      <a:extLst>
                        <a:ext uri="{FF2B5EF4-FFF2-40B4-BE49-F238E27FC236}">
                          <a16:creationId xmlns:a16="http://schemas.microsoft.com/office/drawing/2014/main" xmlns="" id="{EC1AC9E4-4D4E-425D-8BF8-2D6A9CE22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5228" y="1394671"/>
                      <a:ext cx="405224" cy="414338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2540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2" name="Fluxograma: Conector 41">
                      <a:extLst>
                        <a:ext uri="{FF2B5EF4-FFF2-40B4-BE49-F238E27FC236}">
                          <a16:creationId xmlns:a16="http://schemas.microsoft.com/office/drawing/2014/main" xmlns="" id="{A7BCCE53-1CA7-4BEE-BFA7-AC8C1F4F99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29" y="1267642"/>
                      <a:ext cx="406399" cy="421156"/>
                    </a:xfrm>
                    <a:prstGeom prst="flowChartConnector">
                      <a:avLst/>
                    </a:prstGeom>
                    <a:solidFill>
                      <a:srgbClr val="E6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3" name="Fluxograma: Conector 42">
                      <a:extLst>
                        <a:ext uri="{FF2B5EF4-FFF2-40B4-BE49-F238E27FC236}">
                          <a16:creationId xmlns:a16="http://schemas.microsoft.com/office/drawing/2014/main" xmlns="" id="{7444B7AB-C4C0-4B9C-B0A8-57AA4932276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3820332" y="2634215"/>
                      <a:ext cx="492844" cy="458339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241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4" name="Fluxograma: Conector 43">
                      <a:extLst>
                        <a:ext uri="{FF2B5EF4-FFF2-40B4-BE49-F238E27FC236}">
                          <a16:creationId xmlns:a16="http://schemas.microsoft.com/office/drawing/2014/main" xmlns="" id="{61A73945-E8F7-4C99-BC35-C34BF30F6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10626" y="1129783"/>
                      <a:ext cx="425924" cy="419950"/>
                    </a:xfrm>
                    <a:prstGeom prst="flowChartConnector">
                      <a:avLst/>
                    </a:prstGeom>
                    <a:solidFill>
                      <a:srgbClr val="C0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</p:grpSp>
              <p:pic>
                <p:nvPicPr>
                  <p:cNvPr id="24" name="Imagem 23">
                    <a:extLst>
                      <a:ext uri="{FF2B5EF4-FFF2-40B4-BE49-F238E27FC236}">
                        <a16:creationId xmlns:a16="http://schemas.microsoft.com/office/drawing/2014/main" xmlns="" id="{D59D7795-7891-4D63-8D67-8EA9E1DD18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99164" y="4473192"/>
                    <a:ext cx="332509" cy="332509"/>
                  </a:xfrm>
                  <a:prstGeom prst="rect">
                    <a:avLst/>
                  </a:prstGeom>
                  <a:effectLst>
                    <a:outerShdw blurRad="241300" sx="71000" sy="71000" algn="ctr" rotWithShape="0">
                      <a:schemeClr val="bg1">
                        <a:alpha val="59000"/>
                      </a:schemeClr>
                    </a:outerShdw>
                  </a:effectLst>
                </p:spPr>
              </p:pic>
              <p:pic>
                <p:nvPicPr>
                  <p:cNvPr id="25" name="Picture 10" descr="Imagem relacionada">
                    <a:extLst>
                      <a:ext uri="{FF2B5EF4-FFF2-40B4-BE49-F238E27FC236}">
                        <a16:creationId xmlns:a16="http://schemas.microsoft.com/office/drawing/2014/main" xmlns="" id="{35C4C425-C2C1-4A98-80A7-9FF5A7A7C0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3426394" y="5297827"/>
                    <a:ext cx="474226" cy="474226"/>
                  </a:xfrm>
                  <a:prstGeom prst="rect">
                    <a:avLst/>
                  </a:prstGeom>
                  <a:noFill/>
                  <a:effectLst>
                    <a:outerShdw blurRad="63500" sx="102000" sy="102000" algn="ctr" rotWithShape="0">
                      <a:schemeClr val="bg1">
                        <a:alpha val="50000"/>
                      </a:schemeClr>
                    </a:outerShdw>
                  </a:effectLst>
                </p:spPr>
              </p:pic>
              <p:pic>
                <p:nvPicPr>
                  <p:cNvPr id="26" name="Picture 12" descr="Resultado de imagem para transmitter icon png">
                    <a:extLst>
                      <a:ext uri="{FF2B5EF4-FFF2-40B4-BE49-F238E27FC236}">
                        <a16:creationId xmlns:a16="http://schemas.microsoft.com/office/drawing/2014/main" xmlns="" id="{6F27A6FF-D426-444E-B0D2-E1DA05F732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8258104" y="3339220"/>
                    <a:ext cx="373277" cy="331379"/>
                  </a:xfrm>
                  <a:prstGeom prst="rect">
                    <a:avLst/>
                  </a:prstGeom>
                  <a:noFill/>
                  <a:effectLst>
                    <a:outerShdw blurRad="431800" sx="102000" sy="102000" algn="ctr" rotWithShape="0">
                      <a:schemeClr val="bg1">
                        <a:alpha val="81000"/>
                      </a:schemeClr>
                    </a:outerShdw>
                  </a:effectLst>
                </p:spPr>
              </p:pic>
              <p:pic>
                <p:nvPicPr>
                  <p:cNvPr id="27" name="Imagem 26">
                    <a:extLst>
                      <a:ext uri="{FF2B5EF4-FFF2-40B4-BE49-F238E27FC236}">
                        <a16:creationId xmlns:a16="http://schemas.microsoft.com/office/drawing/2014/main" xmlns="" id="{B7631CCA-B60D-4E5A-8FFC-D69B912517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41294" y="3589704"/>
                    <a:ext cx="261833" cy="261833"/>
                  </a:xfrm>
                  <a:prstGeom prst="rect">
                    <a:avLst/>
                  </a:prstGeom>
                  <a:effectLst>
                    <a:outerShdw blurRad="203200" sx="61000" sy="61000" algn="ctr" rotWithShape="0">
                      <a:schemeClr val="bg1">
                        <a:alpha val="78000"/>
                      </a:schemeClr>
                    </a:outerShdw>
                  </a:effectLst>
                </p:spPr>
              </p:pic>
              <p:pic>
                <p:nvPicPr>
                  <p:cNvPr id="28" name="Imagem 27">
                    <a:extLst>
                      <a:ext uri="{FF2B5EF4-FFF2-40B4-BE49-F238E27FC236}">
                        <a16:creationId xmlns:a16="http://schemas.microsoft.com/office/drawing/2014/main" xmlns="" id="{A6088279-255B-4D12-AE72-92CD7FEBF7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25788" y="3527216"/>
                    <a:ext cx="329118" cy="329118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4" descr="Imagem relacionada">
                    <a:extLst>
                      <a:ext uri="{FF2B5EF4-FFF2-40B4-BE49-F238E27FC236}">
                        <a16:creationId xmlns:a16="http://schemas.microsoft.com/office/drawing/2014/main" xmlns="" id="{39FE4803-8626-4871-A9B1-E1A7E75D8E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671" y="3124442"/>
                    <a:ext cx="357729" cy="357729"/>
                  </a:xfrm>
                  <a:prstGeom prst="rect">
                    <a:avLst/>
                  </a:prstGeom>
                  <a:noFill/>
                  <a:effectLst>
                    <a:outerShdw blurRad="101600" sx="99000" sy="99000" algn="ctr" rotWithShape="0">
                      <a:schemeClr val="bg1">
                        <a:alpha val="87000"/>
                      </a:scheme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16" descr="Imagem relacionada">
                    <a:extLst>
                      <a:ext uri="{FF2B5EF4-FFF2-40B4-BE49-F238E27FC236}">
                        <a16:creationId xmlns:a16="http://schemas.microsoft.com/office/drawing/2014/main" xmlns="" id="{63002D09-7544-45C4-AE98-4C3F5A28B1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/>
                  <a:srcRect/>
                  <a:stretch>
                    <a:fillRect/>
                  </a:stretch>
                </p:blipFill>
                <p:spPr bwMode="auto">
                  <a:xfrm>
                    <a:off x="6622614" y="5088154"/>
                    <a:ext cx="487938" cy="487938"/>
                  </a:xfrm>
                  <a:prstGeom prst="rect">
                    <a:avLst/>
                  </a:prstGeom>
                  <a:noFill/>
                  <a:effectLst>
                    <a:outerShdw blurRad="190500" sx="102000" sy="102000" algn="ctr" rotWithShape="0">
                      <a:schemeClr val="bg1">
                        <a:alpha val="63000"/>
                      </a:schemeClr>
                    </a:outerShdw>
                  </a:effectLst>
                </p:spPr>
              </p:pic>
              <p:pic>
                <p:nvPicPr>
                  <p:cNvPr id="31" name="Picture 6" descr="Resultado de imagem para configuration icon">
                    <a:extLst>
                      <a:ext uri="{FF2B5EF4-FFF2-40B4-BE49-F238E27FC236}">
                        <a16:creationId xmlns:a16="http://schemas.microsoft.com/office/drawing/2014/main" xmlns="" id="{4817C77B-28B3-4659-9D96-4CCEBFCC7D5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06147" y="4770899"/>
                    <a:ext cx="443345" cy="443345"/>
                  </a:xfrm>
                  <a:prstGeom prst="rect">
                    <a:avLst/>
                  </a:prstGeom>
                  <a:noFill/>
                  <a:effectLst>
                    <a:outerShdw blurRad="76200" sx="102000" sy="102000" algn="ctr" rotWithShape="0">
                      <a:schemeClr val="bg1">
                        <a:alpha val="75000"/>
                      </a:scheme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" name="Agrupar 17">
                  <a:extLst>
                    <a:ext uri="{FF2B5EF4-FFF2-40B4-BE49-F238E27FC236}">
                      <a16:creationId xmlns:a16="http://schemas.microsoft.com/office/drawing/2014/main" xmlns="" id="{009BFF8D-5A98-43BB-BB08-40D30450B8B7}"/>
                    </a:ext>
                  </a:extLst>
                </p:cNvPr>
                <p:cNvGrpSpPr/>
                <p:nvPr/>
              </p:nvGrpSpPr>
              <p:grpSpPr>
                <a:xfrm>
                  <a:off x="6276109" y="983673"/>
                  <a:ext cx="534829" cy="604076"/>
                  <a:chOff x="2126607" y="377371"/>
                  <a:chExt cx="3795222" cy="3856497"/>
                </a:xfrm>
                <a:effectLst>
                  <a:outerShdw blurRad="215900" sx="102000" sy="102000" algn="ctr" rotWithShape="0">
                    <a:schemeClr val="bg1">
                      <a:alpha val="67000"/>
                    </a:schemeClr>
                  </a:outerShdw>
                </a:effectLst>
              </p:grpSpPr>
              <p:pic>
                <p:nvPicPr>
                  <p:cNvPr id="20" name="Picture 2" descr="Imagem relacionada">
                    <a:extLst>
                      <a:ext uri="{FF2B5EF4-FFF2-40B4-BE49-F238E27FC236}">
                        <a16:creationId xmlns:a16="http://schemas.microsoft.com/office/drawing/2014/main" xmlns="" id="{8C161BDD-03C3-4CCE-A3B0-A83AB9F3A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108043" flipH="1">
                    <a:off x="2689389" y="377371"/>
                    <a:ext cx="2316614" cy="23106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Resultado de imagem para microscope icon">
                    <a:extLst>
                      <a:ext uri="{FF2B5EF4-FFF2-40B4-BE49-F238E27FC236}">
                        <a16:creationId xmlns:a16="http://schemas.microsoft.com/office/drawing/2014/main" xmlns="" id="{4F1B277A-0A50-4031-AC76-2F0BDCCC17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26607" y="624298"/>
                    <a:ext cx="2316614" cy="35770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" name="Picture 8" descr="Resultado de imagem para lab icon">
                    <a:extLst>
                      <a:ext uri="{FF2B5EF4-FFF2-40B4-BE49-F238E27FC236}">
                        <a16:creationId xmlns:a16="http://schemas.microsoft.com/office/drawing/2014/main" xmlns="" id="{923243D5-10BA-4DB0-AD5B-3A515E249C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43637" y="2210587"/>
                    <a:ext cx="2078192" cy="202328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" name="Imagem 18">
                  <a:extLst>
                    <a:ext uri="{FF2B5EF4-FFF2-40B4-BE49-F238E27FC236}">
                      <a16:creationId xmlns:a16="http://schemas.microsoft.com/office/drawing/2014/main" xmlns="" id="{E7182265-0A86-4E6E-848E-B47029BCB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405" y="1176528"/>
                  <a:ext cx="477882" cy="335284"/>
                </a:xfrm>
                <a:prstGeom prst="rect">
                  <a:avLst/>
                </a:prstGeom>
                <a:effectLst>
                  <a:outerShdw blurRad="215900" sx="102000" sy="102000" algn="ctr" rotWithShape="0">
                    <a:schemeClr val="bg1">
                      <a:alpha val="71000"/>
                    </a:schemeClr>
                  </a:outerShdw>
                </a:effectLst>
              </p:spPr>
            </p:pic>
          </p:grpSp>
          <p:sp>
            <p:nvSpPr>
              <p:cNvPr id="15" name="CaixaDeTexto 10">
                <a:extLst>
                  <a:ext uri="{FF2B5EF4-FFF2-40B4-BE49-F238E27FC236}">
                    <a16:creationId xmlns:a16="http://schemas.microsoft.com/office/drawing/2014/main" xmlns="" id="{DAE3C1EF-413D-401C-9C89-860C7BF48470}"/>
                  </a:ext>
                </a:extLst>
              </p:cNvPr>
              <p:cNvSpPr txBox="1"/>
              <p:nvPr/>
            </p:nvSpPr>
            <p:spPr>
              <a:xfrm>
                <a:off x="4969724" y="1857613"/>
                <a:ext cx="1789042" cy="1881736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6600" b="1" dirty="0">
                    <a:solidFill>
                      <a:schemeClr val="bg1"/>
                    </a:solidFill>
                    <a:effectLst>
                      <a:outerShdw blurRad="228600" sx="102000" sy="102000" algn="ctr" rotWithShape="0">
                        <a:prstClr val="black"/>
                      </a:outerShdw>
                    </a:effectLst>
                  </a:rPr>
                  <a:t>IoT</a:t>
                </a:r>
              </a:p>
            </p:txBody>
          </p:sp>
          <p:sp>
            <p:nvSpPr>
              <p:cNvPr id="16" name="CaixaDeTexto 11">
                <a:extLst>
                  <a:ext uri="{FF2B5EF4-FFF2-40B4-BE49-F238E27FC236}">
                    <a16:creationId xmlns:a16="http://schemas.microsoft.com/office/drawing/2014/main" xmlns="" id="{8B6FF1B4-2E3E-4340-9CAB-9CD1EE436956}"/>
                  </a:ext>
                </a:extLst>
              </p:cNvPr>
              <p:cNvSpPr txBox="1"/>
              <p:nvPr/>
            </p:nvSpPr>
            <p:spPr>
              <a:xfrm>
                <a:off x="4797824" y="3083859"/>
                <a:ext cx="1920883" cy="67951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schemeClr val="tx1">
                          <a:alpha val="40000"/>
                        </a:schemeClr>
                      </a:outerShdw>
                    </a:effectLst>
                  </a:rPr>
                  <a:t>Ecosystem</a:t>
                </a:r>
              </a:p>
            </p:txBody>
          </p:sp>
        </p:grpSp>
        <p:pic>
          <p:nvPicPr>
            <p:cNvPr id="13" name="Picture 24" descr="Resultado de imagem para localization icon png">
              <a:extLst>
                <a:ext uri="{FF2B5EF4-FFF2-40B4-BE49-F238E27FC236}">
                  <a16:creationId xmlns:a16="http://schemas.microsoft.com/office/drawing/2014/main" xmlns="" id="{37D01EF0-62BF-4CB6-A940-3A60FA6DA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914432" y="4800599"/>
              <a:ext cx="457201" cy="457201"/>
            </a:xfrm>
            <a:prstGeom prst="rect">
              <a:avLst/>
            </a:prstGeom>
            <a:noFill/>
          </p:spPr>
        </p:pic>
      </p:grpSp>
      <p:pic>
        <p:nvPicPr>
          <p:cNvPr id="45" name="Imagem 44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29" y="5425556"/>
            <a:ext cx="2499620" cy="8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1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9D8A99BD-6436-47AC-B026-0E7C1860FE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94"/>
          <a:stretch/>
        </p:blipFill>
        <p:spPr>
          <a:xfrm>
            <a:off x="3848759" y="1300119"/>
            <a:ext cx="1427764" cy="2832524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50800" dir="18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9716AF7F-0CD1-4903-8C5D-71CA109B2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156" y="4330304"/>
            <a:ext cx="1814920" cy="181492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Pentágono 17">
            <a:extLst>
              <a:ext uri="{FF2B5EF4-FFF2-40B4-BE49-F238E27FC236}">
                <a16:creationId xmlns:a16="http://schemas.microsoft.com/office/drawing/2014/main" xmlns="" id="{7CE055BB-5078-4D42-9457-832887B26667}"/>
              </a:ext>
            </a:extLst>
          </p:cNvPr>
          <p:cNvSpPr/>
          <p:nvPr/>
        </p:nvSpPr>
        <p:spPr>
          <a:xfrm>
            <a:off x="1000125" y="4996672"/>
            <a:ext cx="4195412" cy="725669"/>
          </a:xfrm>
          <a:prstGeom prst="homePlate">
            <a:avLst/>
          </a:prstGeom>
          <a:gradFill>
            <a:gsLst>
              <a:gs pos="34000">
                <a:schemeClr val="accent5">
                  <a:lumMod val="0"/>
                  <a:lumOff val="100000"/>
                </a:schemeClr>
              </a:gs>
              <a:gs pos="65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 w="1905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</a:rPr>
              <a:t>Monitoramento de Temperatura e </a:t>
            </a:r>
          </a:p>
          <a:p>
            <a:pPr algn="ctr"/>
            <a:r>
              <a:rPr lang="pt-BR" sz="1400" b="1" dirty="0">
                <a:solidFill>
                  <a:schemeClr val="tx1"/>
                </a:solidFill>
              </a:rPr>
              <a:t>Umidade via A</a:t>
            </a:r>
            <a:r>
              <a:rPr lang="pt-BR" sz="1400" b="1" dirty="0" smtClean="0">
                <a:solidFill>
                  <a:schemeClr val="tx1"/>
                </a:solidFill>
              </a:rPr>
              <a:t>rduino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8" name="Pentágono 20">
            <a:extLst>
              <a:ext uri="{FF2B5EF4-FFF2-40B4-BE49-F238E27FC236}">
                <a16:creationId xmlns:a16="http://schemas.microsoft.com/office/drawing/2014/main" xmlns="" id="{7CE055BB-5078-4D42-9457-832887B26667}"/>
              </a:ext>
            </a:extLst>
          </p:cNvPr>
          <p:cNvSpPr/>
          <p:nvPr/>
        </p:nvSpPr>
        <p:spPr>
          <a:xfrm flipH="1">
            <a:off x="6129890" y="2204102"/>
            <a:ext cx="4741166" cy="725669"/>
          </a:xfrm>
          <a:prstGeom prst="homePlate">
            <a:avLst/>
          </a:prstGeom>
          <a:gradFill>
            <a:gsLst>
              <a:gs pos="34000">
                <a:schemeClr val="accent5">
                  <a:lumMod val="0"/>
                  <a:lumOff val="100000"/>
                </a:schemeClr>
              </a:gs>
              <a:gs pos="65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 w="1905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</a:rPr>
              <a:t>De acordo com estudos, 73% das pesquisas feitas por laboratórios, são armazenadas de forma arcaica.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CaixaDeTexto 21">
            <a:extLst>
              <a:ext uri="{FF2B5EF4-FFF2-40B4-BE49-F238E27FC236}">
                <a16:creationId xmlns:a16="http://schemas.microsoft.com/office/drawing/2014/main" xmlns="" id="{455FF22F-F752-40E8-8F12-C89349DBD989}"/>
              </a:ext>
            </a:extLst>
          </p:cNvPr>
          <p:cNvSpPr txBox="1"/>
          <p:nvPr/>
        </p:nvSpPr>
        <p:spPr>
          <a:xfrm>
            <a:off x="7629526" y="4330304"/>
            <a:ext cx="3562350" cy="15696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/>
              <a:t>Armazenamento Seguro de Dados</a:t>
            </a:r>
            <a:endParaRPr lang="pt-BR" sz="16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tx1"/>
                </a:solidFill>
              </a:rPr>
              <a:t>Automação da Coleta de Dados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/>
              <a:t>Monitoramento Constante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tx1"/>
                </a:solidFill>
              </a:rPr>
              <a:t>Alerta de Segurança </a:t>
            </a:r>
          </a:p>
          <a:p>
            <a:endParaRPr lang="pt-BR" sz="1600" b="1" dirty="0"/>
          </a:p>
        </p:txBody>
      </p:sp>
      <p:sp>
        <p:nvSpPr>
          <p:cNvPr id="10" name="CaixaDeTexto 22">
            <a:extLst>
              <a:ext uri="{FF2B5EF4-FFF2-40B4-BE49-F238E27FC236}">
                <a16:creationId xmlns:a16="http://schemas.microsoft.com/office/drawing/2014/main" xmlns="" id="{774FB3E9-2C99-4C14-9A58-D46F49964713}"/>
              </a:ext>
            </a:extLst>
          </p:cNvPr>
          <p:cNvSpPr txBox="1"/>
          <p:nvPr/>
        </p:nvSpPr>
        <p:spPr>
          <a:xfrm>
            <a:off x="710358" y="1658995"/>
            <a:ext cx="2590800" cy="15696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</a:buBlip>
            </a:pPr>
            <a:endParaRPr lang="pt-BR" sz="1600" b="1" dirty="0"/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</a:buBlip>
            </a:pPr>
            <a:r>
              <a:rPr lang="pt-BR" sz="1600" b="1" dirty="0"/>
              <a:t>Dados Perdidos</a:t>
            </a:r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</a:buBlip>
            </a:pPr>
            <a:r>
              <a:rPr lang="pt-BR" sz="1600" b="1" dirty="0"/>
              <a:t>Falta de Precisão</a:t>
            </a:r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</a:buBlip>
            </a:pPr>
            <a:r>
              <a:rPr lang="pt-BR" sz="1600" b="1" dirty="0"/>
              <a:t>Danos nos Materiais Biológicos</a:t>
            </a:r>
          </a:p>
          <a:p>
            <a:endParaRPr lang="pt-BR" sz="16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47B239A0-F5A5-4896-9365-4B4E8C2DD8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12" name="CaixaDeTexto 23">
            <a:extLst>
              <a:ext uri="{FF2B5EF4-FFF2-40B4-BE49-F238E27FC236}">
                <a16:creationId xmlns:a16="http://schemas.microsoft.com/office/drawing/2014/main" xmlns="" id="{FFDE7525-8319-43EB-914C-DBA0BA3C4B36}"/>
              </a:ext>
            </a:extLst>
          </p:cNvPr>
          <p:cNvSpPr txBox="1"/>
          <p:nvPr/>
        </p:nvSpPr>
        <p:spPr>
          <a:xfrm>
            <a:off x="3522000" y="4464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VISÃO DO PROJETO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26399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0B0F25F3-C8A2-4694-B9C1-0EABC9F77A37}"/>
              </a:ext>
            </a:extLst>
          </p:cNvPr>
          <p:cNvSpPr/>
          <p:nvPr/>
        </p:nvSpPr>
        <p:spPr>
          <a:xfrm>
            <a:off x="1032681" y="568068"/>
            <a:ext cx="10126638" cy="5704763"/>
          </a:xfrm>
          <a:prstGeom prst="rect">
            <a:avLst/>
          </a:prstGeom>
          <a:noFill/>
          <a:ln>
            <a:noFill/>
          </a:ln>
          <a:effectLst>
            <a:outerShdw blurRad="1003300" sx="130000" sy="130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effectLst>
                <a:glow rad="127000">
                  <a:srgbClr val="B00003"/>
                </a:glow>
              </a:effectLst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721671" y="1109089"/>
            <a:ext cx="2988266" cy="2474649"/>
            <a:chOff x="276209" y="1299215"/>
            <a:chExt cx="2988266" cy="2474649"/>
          </a:xfrm>
        </p:grpSpPr>
        <p:grpSp>
          <p:nvGrpSpPr>
            <p:cNvPr id="26" name="Grupo 25"/>
            <p:cNvGrpSpPr/>
            <p:nvPr/>
          </p:nvGrpSpPr>
          <p:grpSpPr>
            <a:xfrm>
              <a:off x="276209" y="1299215"/>
              <a:ext cx="2988266" cy="2138647"/>
              <a:chOff x="653991" y="501522"/>
              <a:chExt cx="1986875" cy="1421970"/>
            </a:xfrm>
          </p:grpSpPr>
          <p:pic>
            <p:nvPicPr>
              <p:cNvPr id="28" name="Picture 4" descr="Resultado de imagem para laboratorio ic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0645" y="853271"/>
                <a:ext cx="1070221" cy="1070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Imagem 2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85737" y="501522"/>
                <a:ext cx="1070332" cy="1070332"/>
              </a:xfrm>
              <a:prstGeom prst="rect">
                <a:avLst/>
              </a:prstGeom>
            </p:spPr>
          </p:pic>
          <p:pic>
            <p:nvPicPr>
              <p:cNvPr id="30" name="Picture 2" descr="Resultado de imagem para laboratorio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53991" y="623754"/>
                <a:ext cx="1299738" cy="1299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CaixaDeTexto 26"/>
            <p:cNvSpPr txBox="1"/>
            <p:nvPr/>
          </p:nvSpPr>
          <p:spPr>
            <a:xfrm>
              <a:off x="469826" y="3373754"/>
              <a:ext cx="26010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smtClean="0">
                  <a:solidFill>
                    <a:prstClr val="black"/>
                  </a:solidFill>
                </a:rPr>
                <a:t>Segmento Laboratorial</a:t>
              </a:r>
              <a:endParaRPr lang="pt-BR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721671" y="5093805"/>
            <a:ext cx="3504422" cy="1278530"/>
            <a:chOff x="402505" y="3948351"/>
            <a:chExt cx="3504422" cy="1278530"/>
          </a:xfrm>
        </p:grpSpPr>
        <p:pic>
          <p:nvPicPr>
            <p:cNvPr id="32" name="Imagem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05" y="3948351"/>
              <a:ext cx="1278530" cy="1278530"/>
            </a:xfrm>
            <a:prstGeom prst="rect">
              <a:avLst/>
            </a:prstGeom>
          </p:spPr>
        </p:pic>
        <p:sp>
          <p:nvSpPr>
            <p:cNvPr id="33" name="CaixaDeTexto 32"/>
            <p:cNvSpPr txBox="1"/>
            <p:nvPr/>
          </p:nvSpPr>
          <p:spPr>
            <a:xfrm>
              <a:off x="1177269" y="4360032"/>
              <a:ext cx="27296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smtClean="0">
                  <a:solidFill>
                    <a:prstClr val="black"/>
                  </a:solidFill>
                </a:rPr>
                <a:t>Temperatura e umidade</a:t>
              </a:r>
              <a:endParaRPr lang="pt-BR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8975259" y="795475"/>
            <a:ext cx="2721345" cy="2873852"/>
            <a:chOff x="9081245" y="900011"/>
            <a:chExt cx="2721345" cy="2873852"/>
          </a:xfrm>
        </p:grpSpPr>
        <p:sp>
          <p:nvSpPr>
            <p:cNvPr id="35" name="CaixaDeTexto 34"/>
            <p:cNvSpPr txBox="1"/>
            <p:nvPr/>
          </p:nvSpPr>
          <p:spPr>
            <a:xfrm>
              <a:off x="9167830" y="3373753"/>
              <a:ext cx="2634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smtClean="0">
                  <a:solidFill>
                    <a:prstClr val="black"/>
                  </a:solidFill>
                </a:rPr>
                <a:t>Usuário final (Monitor)</a:t>
              </a:r>
              <a:endParaRPr lang="pt-BR" dirty="0">
                <a:solidFill>
                  <a:prstClr val="black"/>
                </a:solidFill>
              </a:endParaRPr>
            </a:p>
          </p:txBody>
        </p:sp>
        <p:pic>
          <p:nvPicPr>
            <p:cNvPr id="36" name="Picture 2" descr="Resultado de imagem para scientist ic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1245" y="900011"/>
              <a:ext cx="2473741" cy="2473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Seta dobrada 36"/>
          <p:cNvSpPr/>
          <p:nvPr/>
        </p:nvSpPr>
        <p:spPr>
          <a:xfrm rot="10800000" flipH="1">
            <a:off x="1986562" y="3592930"/>
            <a:ext cx="1723375" cy="1003855"/>
          </a:xfrm>
          <a:prstGeom prst="ben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Seta dobrada 37"/>
          <p:cNvSpPr/>
          <p:nvPr/>
        </p:nvSpPr>
        <p:spPr>
          <a:xfrm rot="5400000" flipH="1">
            <a:off x="9230854" y="3360865"/>
            <a:ext cx="927458" cy="1544380"/>
          </a:xfrm>
          <a:prstGeom prst="ben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CaixaDeTexto 9">
            <a:extLst>
              <a:ext uri="{FF2B5EF4-FFF2-40B4-BE49-F238E27FC236}">
                <a16:creationId xmlns:a16="http://schemas.microsoft.com/office/drawing/2014/main" xmlns="" id="{14B85B34-A744-43A2-A0C2-1B87F787DAB2}"/>
              </a:ext>
            </a:extLst>
          </p:cNvPr>
          <p:cNvSpPr txBox="1"/>
          <p:nvPr/>
        </p:nvSpPr>
        <p:spPr>
          <a:xfrm>
            <a:off x="2928731" y="248142"/>
            <a:ext cx="63345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 smtClean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Arquitetura da visão do Projeto</a:t>
            </a:r>
            <a:endParaRPr lang="pt-BR" sz="4400" dirty="0">
              <a:effectLst>
                <a:outerShdw blurRad="63500" sx="102000" sy="102000" algn="ctr" rotWithShape="0">
                  <a:schemeClr val="bg1">
                    <a:lumMod val="95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8427437" y="5110925"/>
            <a:ext cx="3389397" cy="1279827"/>
            <a:chOff x="8128999" y="4854865"/>
            <a:chExt cx="3389397" cy="1279827"/>
          </a:xfrm>
        </p:grpSpPr>
        <p:pic>
          <p:nvPicPr>
            <p:cNvPr id="1026" name="Picture 2" descr="Imagem relacionada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8999" y="4854865"/>
              <a:ext cx="1279827" cy="1279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CaixaDeTexto 39"/>
            <p:cNvSpPr txBox="1"/>
            <p:nvPr/>
          </p:nvSpPr>
          <p:spPr>
            <a:xfrm>
              <a:off x="9411642" y="5010156"/>
              <a:ext cx="2106754" cy="1016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 smtClean="0">
                  <a:solidFill>
                    <a:prstClr val="black"/>
                  </a:solidFill>
                </a:rPr>
                <a:t>Dashboard (monitoramento e alertas)</a:t>
              </a:r>
              <a:endParaRPr lang="pt-BR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4588875" y="5179872"/>
            <a:ext cx="3525909" cy="1116430"/>
            <a:chOff x="4083366" y="5066380"/>
            <a:chExt cx="3525909" cy="1116430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66" y="5066380"/>
              <a:ext cx="1116430" cy="1116430"/>
            </a:xfrm>
            <a:prstGeom prst="rect">
              <a:avLst/>
            </a:prstGeom>
          </p:spPr>
        </p:pic>
        <p:sp>
          <p:nvSpPr>
            <p:cNvPr id="41" name="CaixaDeTexto 40"/>
            <p:cNvSpPr txBox="1"/>
            <p:nvPr/>
          </p:nvSpPr>
          <p:spPr>
            <a:xfrm>
              <a:off x="5179874" y="5148121"/>
              <a:ext cx="24294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 smtClean="0">
                  <a:solidFill>
                    <a:prstClr val="black"/>
                  </a:solidFill>
                </a:rPr>
                <a:t>Gerenciamento (cadastros, relatórios e configurações)</a:t>
              </a:r>
              <a:endParaRPr lang="pt-BR" dirty="0">
                <a:solidFill>
                  <a:prstClr val="black"/>
                </a:solidFill>
              </a:endParaRPr>
            </a:p>
          </p:txBody>
        </p:sp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50" y="3354741"/>
            <a:ext cx="4102990" cy="14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5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90C77291-D724-4BF5-BD0B-03E56F87BA6A}"/>
              </a:ext>
            </a:extLst>
          </p:cNvPr>
          <p:cNvSpPr/>
          <p:nvPr/>
        </p:nvSpPr>
        <p:spPr>
          <a:xfrm>
            <a:off x="1032681" y="576618"/>
            <a:ext cx="10126638" cy="5704763"/>
          </a:xfrm>
          <a:prstGeom prst="rect">
            <a:avLst/>
          </a:prstGeom>
          <a:noFill/>
          <a:ln>
            <a:noFill/>
          </a:ln>
          <a:effectLst>
            <a:outerShdw blurRad="1003300" sx="130000" sy="130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effectLst>
                <a:glow rad="127000">
                  <a:srgbClr val="B00003"/>
                </a:glow>
              </a:effectLst>
            </a:endParaRPr>
          </a:p>
        </p:txBody>
      </p:sp>
      <p:sp>
        <p:nvSpPr>
          <p:cNvPr id="6" name="CaixaDeTexto 9">
            <a:extLst>
              <a:ext uri="{FF2B5EF4-FFF2-40B4-BE49-F238E27FC236}">
                <a16:creationId xmlns:a16="http://schemas.microsoft.com/office/drawing/2014/main" xmlns="" id="{96978EC8-ED37-4B98-96CB-DFB5C27705B7}"/>
              </a:ext>
            </a:extLst>
          </p:cNvPr>
          <p:cNvSpPr txBox="1"/>
          <p:nvPr/>
        </p:nvSpPr>
        <p:spPr>
          <a:xfrm>
            <a:off x="2962618" y="4076362"/>
            <a:ext cx="63345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Planejamento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27" y="1209957"/>
            <a:ext cx="7874547" cy="28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4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5">
            <a:extLst>
              <a:ext uri="{FF2B5EF4-FFF2-40B4-BE49-F238E27FC236}">
                <a16:creationId xmlns:a16="http://schemas.microsoft.com/office/drawing/2014/main" xmlns="" id="{453C4FD1-E54B-4AAB-AF3B-8F5C9BA1890A}"/>
              </a:ext>
            </a:extLst>
          </p:cNvPr>
          <p:cNvSpPr txBox="1"/>
          <p:nvPr/>
        </p:nvSpPr>
        <p:spPr>
          <a:xfrm>
            <a:off x="1099367" y="4801225"/>
            <a:ext cx="47450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200" b="1" dirty="0">
                <a:ln w="6350">
                  <a:solidFill>
                    <a:schemeClr val="bg1"/>
                  </a:solidFill>
                </a:ln>
              </a:rPr>
              <a:t>Experiências Positivas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200" b="1" dirty="0">
                <a:ln w="6350">
                  <a:solidFill>
                    <a:schemeClr val="bg1"/>
                  </a:solidFill>
                </a:ln>
              </a:rPr>
              <a:t>Experiências Negativas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200" b="1" dirty="0">
                <a:ln w="6350">
                  <a:solidFill>
                    <a:schemeClr val="bg1"/>
                  </a:solidFill>
                </a:ln>
              </a:rPr>
              <a:t>Como Administraram os Problemas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C0218F2E-9697-4921-A48B-6EFA14486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06" y="1101299"/>
            <a:ext cx="1662827" cy="51106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84EBB68-5DBD-40F8-B95E-9827387D83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62" r="2485" b="10314"/>
          <a:stretch/>
        </p:blipFill>
        <p:spPr>
          <a:xfrm>
            <a:off x="5530495" y="1048394"/>
            <a:ext cx="3899311" cy="2119089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7C75B1A9-B5AA-4917-B4B0-72584C296B05}"/>
              </a:ext>
            </a:extLst>
          </p:cNvPr>
          <p:cNvGrpSpPr/>
          <p:nvPr/>
        </p:nvGrpSpPr>
        <p:grpSpPr>
          <a:xfrm>
            <a:off x="1099367" y="1356829"/>
            <a:ext cx="3322143" cy="2921624"/>
            <a:chOff x="2871481" y="2933699"/>
            <a:chExt cx="2575643" cy="2569789"/>
          </a:xfrm>
          <a:effectLst>
            <a:reflection blurRad="6350" stA="50000" endA="300" endPos="55000" dir="5400000" sy="-100000" algn="bl" rotWithShape="0"/>
          </a:effectLst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xmlns="" id="{1B5566CA-D469-46BE-A736-6903BC923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481" y="2933699"/>
              <a:ext cx="2575643" cy="2569789"/>
            </a:xfrm>
            <a:prstGeom prst="rect">
              <a:avLst/>
            </a:prstGeom>
          </p:spPr>
        </p:pic>
        <p:sp>
          <p:nvSpPr>
            <p:cNvPr id="12" name="Elipse 11">
              <a:extLst>
                <a:ext uri="{FF2B5EF4-FFF2-40B4-BE49-F238E27FC236}">
                  <a16:creationId xmlns:a16="http://schemas.microsoft.com/office/drawing/2014/main" xmlns="" id="{30DEF459-C88C-4218-A3C3-A7C83E66EF5D}"/>
                </a:ext>
              </a:extLst>
            </p:cNvPr>
            <p:cNvSpPr/>
            <p:nvPr/>
          </p:nvSpPr>
          <p:spPr>
            <a:xfrm rot="20713921">
              <a:off x="4220991" y="3974888"/>
              <a:ext cx="538572" cy="57474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700" b="1" dirty="0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</a:rPr>
                <a:t>SCRUM</a:t>
              </a:r>
              <a:endParaRPr lang="pt-BR" sz="800" b="1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pt-BR" sz="600" b="1" dirty="0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</a:rPr>
                <a:t>MASTER</a:t>
              </a:r>
              <a:endParaRPr lang="pt-BR" sz="100" b="1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9" name="Imagem 8" descr="Uma imagem contendo texto&#10;&#10;Descrição gerada automaticamente">
            <a:extLst>
              <a:ext uri="{FF2B5EF4-FFF2-40B4-BE49-F238E27FC236}">
                <a16:creationId xmlns:a16="http://schemas.microsoft.com/office/drawing/2014/main" xmlns="" id="{A414771E-A218-4023-82C4-7889EF75A0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983" y="3777415"/>
            <a:ext cx="4623125" cy="248036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D415A8A9-4B1C-4705-9010-70B8498F50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14" name="CaixaDeTexto 10">
            <a:extLst>
              <a:ext uri="{FF2B5EF4-FFF2-40B4-BE49-F238E27FC236}">
                <a16:creationId xmlns:a16="http://schemas.microsoft.com/office/drawing/2014/main" xmlns="" id="{FB5C306F-BE3C-406C-B540-452C18CC8BB9}"/>
              </a:ext>
            </a:extLst>
          </p:cNvPr>
          <p:cNvSpPr txBox="1"/>
          <p:nvPr/>
        </p:nvSpPr>
        <p:spPr>
          <a:xfrm>
            <a:off x="3522000" y="30750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METODOLOGIA E FERRAMENTA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56273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99102AE2-F209-4E07-9498-ACD37BD3B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9" name="CaixaDeTexto 11">
            <a:extLst>
              <a:ext uri="{FF2B5EF4-FFF2-40B4-BE49-F238E27FC236}">
                <a16:creationId xmlns:a16="http://schemas.microsoft.com/office/drawing/2014/main" xmlns="" id="{FDEE2950-C555-4EF0-BDBF-198136715F9C}"/>
              </a:ext>
            </a:extLst>
          </p:cNvPr>
          <p:cNvSpPr txBox="1"/>
          <p:nvPr/>
        </p:nvSpPr>
        <p:spPr>
          <a:xfrm>
            <a:off x="3522000" y="3973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REQUISITOS</a:t>
            </a:r>
            <a:endParaRPr lang="pt-BR" sz="2400" b="1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300076"/>
              </p:ext>
            </p:extLst>
          </p:nvPr>
        </p:nvGraphicFramePr>
        <p:xfrm>
          <a:off x="907212" y="833587"/>
          <a:ext cx="4718762" cy="53450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18762">
                  <a:extLst>
                    <a:ext uri="{9D8B030D-6E8A-4147-A177-3AD203B41FA5}">
                      <a16:colId xmlns:a16="http://schemas.microsoft.com/office/drawing/2014/main" xmlns="" val="765251173"/>
                    </a:ext>
                  </a:extLst>
                </a:gridCol>
              </a:tblGrid>
              <a:tr h="1874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REQUISITOS FUNCIONAIS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38276165"/>
                  </a:ext>
                </a:extLst>
              </a:tr>
              <a:tr h="5796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deve permitir o cadastro de usuários com seguintes perfis de acesso: Coordenares e monitores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27608174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deve permitir ao usuário efetuar login mediante a ID e senha.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9487437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permite ao usuário visualizar os dados de temperatura e umidade.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8276465"/>
                  </a:ext>
                </a:extLst>
              </a:tr>
              <a:tr h="5796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permite ao usuário visualizar os dados de temperatura e umidade em forma de gráficos comparativos.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08106206"/>
                  </a:ext>
                </a:extLst>
              </a:tr>
              <a:tr h="5796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permite ao coordenador configurar delimitações de divergência de temperatura e umidade.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19864911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permite ao usuário configurar um tempo de atualização dos sensores.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276783"/>
                  </a:ext>
                </a:extLst>
              </a:tr>
              <a:tr h="7757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permite ao usuário configurar a umidade ideal, máxima e mínima. Caso ultrapasse esses limites é acionado o requisito “Alertar”.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05220650"/>
                  </a:ext>
                </a:extLst>
              </a:tr>
              <a:tr h="7757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permite ao usuário configurar as temperaturas ideais, máximas e mínimas. Caso ultrapasse esses limites é acionado o requisito “Alertar”.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7472505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alerta o usuário sobre variações indesejadas de temperatura e umidade.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88778395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330664"/>
              </p:ext>
            </p:extLst>
          </p:nvPr>
        </p:nvGraphicFramePr>
        <p:xfrm>
          <a:off x="5957702" y="1213150"/>
          <a:ext cx="5562600" cy="2054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62600">
                  <a:extLst>
                    <a:ext uri="{9D8B030D-6E8A-4147-A177-3AD203B41FA5}">
                      <a16:colId xmlns:a16="http://schemas.microsoft.com/office/drawing/2014/main" xmlns="" val="3668668408"/>
                    </a:ext>
                  </a:extLst>
                </a:gridCol>
              </a:tblGrid>
              <a:tr h="2158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REQUISITOS NÃO FUNCIONAIS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762103"/>
                  </a:ext>
                </a:extLst>
              </a:tr>
              <a:tr h="44171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deve captar os dados de temperatura e umidade através de sensores.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87887862"/>
                  </a:ext>
                </a:extLst>
              </a:tr>
              <a:tr h="66755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deve armazenar os cadastros, configurações personalizadas de alerta e delimitações e histórico de dados (temperatura e umidade) via NodeJS com banco de dados Azure. 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46405999"/>
                  </a:ext>
                </a:extLst>
              </a:tr>
              <a:tr h="44171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deve garantir as permissões e restrições de acordo com o perfil do usuário logado.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27360881"/>
                  </a:ext>
                </a:extLst>
              </a:tr>
              <a:tr h="21587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deve ter acesso à internet.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92534414"/>
                  </a:ext>
                </a:extLst>
              </a:tr>
            </a:tbl>
          </a:graphicData>
        </a:graphic>
      </p:graphicFrame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341589"/>
              </p:ext>
            </p:extLst>
          </p:nvPr>
        </p:nvGraphicFramePr>
        <p:xfrm>
          <a:off x="6606848" y="3525853"/>
          <a:ext cx="4478496" cy="24066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78496">
                  <a:extLst>
                    <a:ext uri="{9D8B030D-6E8A-4147-A177-3AD203B41FA5}">
                      <a16:colId xmlns:a16="http://schemas.microsoft.com/office/drawing/2014/main" xmlns="" val="889235992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RISCOS</a:t>
                      </a:r>
                    </a:p>
                  </a:txBody>
                  <a:tcPr marL="68580" marR="68580" marT="0" marB="0" anchor="ctr"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13186419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Equipamento danificado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262394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Usabilidade e dúvidas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7485990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Configurações erradas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32527907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Problemas de instalações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4170126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Erros de softwares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15271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67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7302</TotalTime>
  <Words>845</Words>
  <Application>Microsoft Office PowerPoint</Application>
  <PresentationFormat>Personalizar</PresentationFormat>
  <Paragraphs>180</Paragraphs>
  <Slides>23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4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ANGELICA  DE CASSOLI MARIA</dc:creator>
  <cp:lastModifiedBy>Amanda Bernardini</cp:lastModifiedBy>
  <cp:revision>21</cp:revision>
  <dcterms:created xsi:type="dcterms:W3CDTF">2018-12-06T16:19:02Z</dcterms:created>
  <dcterms:modified xsi:type="dcterms:W3CDTF">2018-12-11T23:26:08Z</dcterms:modified>
</cp:coreProperties>
</file>